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9"/>
  </p:notesMasterIdLst>
  <p:sldIdLst>
    <p:sldId id="256" r:id="rId2"/>
    <p:sldId id="257" r:id="rId3"/>
    <p:sldId id="260" r:id="rId4"/>
    <p:sldId id="258" r:id="rId5"/>
    <p:sldId id="261" r:id="rId6"/>
    <p:sldId id="262" r:id="rId7"/>
    <p:sldId id="263" r:id="rId8"/>
    <p:sldId id="264"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4" r:id="rId27"/>
    <p:sldId id="286" r:id="rId28"/>
    <p:sldId id="287" r:id="rId29"/>
    <p:sldId id="288" r:id="rId30"/>
    <p:sldId id="290" r:id="rId31"/>
    <p:sldId id="291" r:id="rId32"/>
    <p:sldId id="292" r:id="rId33"/>
    <p:sldId id="293" r:id="rId34"/>
    <p:sldId id="294" r:id="rId35"/>
    <p:sldId id="295" r:id="rId36"/>
    <p:sldId id="296" r:id="rId37"/>
    <p:sldId id="297" r:id="rId38"/>
  </p:sldIdLst>
  <p:sldSz cx="12192000" cy="6858000"/>
  <p:notesSz cx="6858000" cy="9144000"/>
  <p:custShowLst>
    <p:custShow name="Cultural Sensitivity and Diversity" id="0">
      <p:sldLst>
        <p:sld r:id="rId2"/>
        <p:sld r:id="rId3"/>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84516" autoAdjust="0"/>
  </p:normalViewPr>
  <p:slideViewPr>
    <p:cSldViewPr snapToGrid="0">
      <p:cViewPr varScale="1">
        <p:scale>
          <a:sx n="81" d="100"/>
          <a:sy n="81" d="100"/>
        </p:scale>
        <p:origin x="126" y="234"/>
      </p:cViewPr>
      <p:guideLst/>
    </p:cSldViewPr>
  </p:slideViewPr>
  <p:notesTextViewPr>
    <p:cViewPr>
      <p:scale>
        <a:sx n="1" d="1"/>
        <a:sy n="1" d="1"/>
      </p:scale>
      <p:origin x="0" y="0"/>
    </p:cViewPr>
  </p:notesTextViewPr>
  <p:notesViewPr>
    <p:cSldViewPr snapToGrid="0">
      <p:cViewPr varScale="1">
        <p:scale>
          <a:sx n="78" d="100"/>
          <a:sy n="78" d="100"/>
        </p:scale>
        <p:origin x="304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B8D3B7-2CE2-4503-992C-70E8726001F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6A399C9-B3CD-4A29-A968-84DC4A775C54}">
      <dgm:prSet/>
      <dgm:spPr/>
      <dgm:t>
        <a:bodyPr/>
        <a:lstStyle/>
        <a:p>
          <a:r>
            <a:rPr lang="en-US" altLang="en-US" b="1" dirty="0" smtClean="0"/>
            <a:t>Understand how one’s worldview, biases, and assumptions impact relationships with others, including co-workers, clients, and community stakeholders</a:t>
          </a:r>
          <a:endParaRPr lang="en-US" altLang="en-US" b="1" dirty="0"/>
        </a:p>
      </dgm:t>
    </dgm:pt>
    <dgm:pt modelId="{9E7A3D82-D676-443A-9ABB-FB683DDC68C5}" type="parTrans" cxnId="{C370DC35-58FA-42BF-93FE-A31A5A835EE5}">
      <dgm:prSet/>
      <dgm:spPr/>
      <dgm:t>
        <a:bodyPr/>
        <a:lstStyle/>
        <a:p>
          <a:endParaRPr lang="en-US"/>
        </a:p>
      </dgm:t>
    </dgm:pt>
    <dgm:pt modelId="{5846B3A5-428B-4768-8EDF-40E8E6AC017C}" type="sibTrans" cxnId="{C370DC35-58FA-42BF-93FE-A31A5A835EE5}">
      <dgm:prSet/>
      <dgm:spPr/>
      <dgm:t>
        <a:bodyPr/>
        <a:lstStyle/>
        <a:p>
          <a:endParaRPr lang="en-US"/>
        </a:p>
      </dgm:t>
    </dgm:pt>
    <dgm:pt modelId="{961D8757-7315-4B5F-9EE7-031979E48AEF}">
      <dgm:prSet/>
      <dgm:spPr/>
      <dgm:t>
        <a:bodyPr/>
        <a:lstStyle/>
        <a:p>
          <a:r>
            <a:rPr lang="en-US" altLang="en-US" b="1" dirty="0" smtClean="0"/>
            <a:t>Explore the Cultural Competence Continuum as a personal and organizational evaluation tool</a:t>
          </a:r>
          <a:endParaRPr lang="en-US" altLang="en-US" b="1" dirty="0"/>
        </a:p>
      </dgm:t>
    </dgm:pt>
    <dgm:pt modelId="{4F534762-6FEA-4B1F-90A4-8337AD3759FF}" type="parTrans" cxnId="{0652861A-2A93-472D-8F76-01C85BDAD152}">
      <dgm:prSet/>
      <dgm:spPr/>
      <dgm:t>
        <a:bodyPr/>
        <a:lstStyle/>
        <a:p>
          <a:endParaRPr lang="en-US"/>
        </a:p>
      </dgm:t>
    </dgm:pt>
    <dgm:pt modelId="{5BCEED73-90C5-4622-AD90-BEC116912DF3}" type="sibTrans" cxnId="{0652861A-2A93-472D-8F76-01C85BDAD152}">
      <dgm:prSet/>
      <dgm:spPr/>
      <dgm:t>
        <a:bodyPr/>
        <a:lstStyle/>
        <a:p>
          <a:endParaRPr lang="en-US"/>
        </a:p>
      </dgm:t>
    </dgm:pt>
    <dgm:pt modelId="{5546FB1E-0DAC-4E27-8FAE-FCC5CA1D7FDC}">
      <dgm:prSet/>
      <dgm:spPr/>
      <dgm:t>
        <a:bodyPr/>
        <a:lstStyle/>
        <a:p>
          <a:r>
            <a:rPr lang="en-US" altLang="en-US" b="1" dirty="0" smtClean="0"/>
            <a:t>Discuss strategies for enhancing cultural competence to improve relationships and perform better in the work setting </a:t>
          </a:r>
          <a:endParaRPr lang="en-US" altLang="en-US" b="1" dirty="0">
            <a:latin typeface="Calisto MT" panose="02040603050505030304" pitchFamily="18" charset="0"/>
          </a:endParaRPr>
        </a:p>
      </dgm:t>
    </dgm:pt>
    <dgm:pt modelId="{01AE57AE-8FC1-43D5-BB90-C7AE9CAAB047}" type="parTrans" cxnId="{13C8BA41-5C10-46EB-A668-114A41431CAC}">
      <dgm:prSet/>
      <dgm:spPr/>
      <dgm:t>
        <a:bodyPr/>
        <a:lstStyle/>
        <a:p>
          <a:endParaRPr lang="en-US"/>
        </a:p>
      </dgm:t>
    </dgm:pt>
    <dgm:pt modelId="{8C25C8A5-DCCB-4887-BA9C-452DBBCC92F1}" type="sibTrans" cxnId="{13C8BA41-5C10-46EB-A668-114A41431CAC}">
      <dgm:prSet/>
      <dgm:spPr/>
      <dgm:t>
        <a:bodyPr/>
        <a:lstStyle/>
        <a:p>
          <a:endParaRPr lang="en-US"/>
        </a:p>
      </dgm:t>
    </dgm:pt>
    <dgm:pt modelId="{0F481A18-B1BF-468E-A531-B491B2A5861C}">
      <dgm:prSet/>
      <dgm:spPr/>
      <dgm:t>
        <a:bodyPr/>
        <a:lstStyle/>
        <a:p>
          <a:r>
            <a:rPr lang="en-US" altLang="en-US" b="1" dirty="0" smtClean="0"/>
            <a:t>Learn about the benefit of demonstrating culturally competent attitudes and behaviors in an organizational setting</a:t>
          </a:r>
          <a:endParaRPr lang="en-US" altLang="en-US" b="1" dirty="0"/>
        </a:p>
      </dgm:t>
    </dgm:pt>
    <dgm:pt modelId="{B946B04E-00E8-4AA3-A3C2-9C1ED4165183}" type="parTrans" cxnId="{CAB2BA5C-CC0E-4492-8905-31DE48BD91C7}">
      <dgm:prSet/>
      <dgm:spPr/>
      <dgm:t>
        <a:bodyPr/>
        <a:lstStyle/>
        <a:p>
          <a:endParaRPr lang="en-US"/>
        </a:p>
      </dgm:t>
    </dgm:pt>
    <dgm:pt modelId="{FF7E1DCA-4FD1-48EA-8ABE-92B90907A32D}" type="sibTrans" cxnId="{CAB2BA5C-CC0E-4492-8905-31DE48BD91C7}">
      <dgm:prSet/>
      <dgm:spPr/>
      <dgm:t>
        <a:bodyPr/>
        <a:lstStyle/>
        <a:p>
          <a:endParaRPr lang="en-US"/>
        </a:p>
      </dgm:t>
    </dgm:pt>
    <dgm:pt modelId="{6B4690FF-053C-4BF9-853C-56DB16D3C47D}" type="pres">
      <dgm:prSet presAssocID="{CDB8D3B7-2CE2-4503-992C-70E8726001F4}" presName="diagram" presStyleCnt="0">
        <dgm:presLayoutVars>
          <dgm:dir/>
          <dgm:resizeHandles val="exact"/>
        </dgm:presLayoutVars>
      </dgm:prSet>
      <dgm:spPr/>
      <dgm:t>
        <a:bodyPr/>
        <a:lstStyle/>
        <a:p>
          <a:endParaRPr lang="en-US"/>
        </a:p>
      </dgm:t>
    </dgm:pt>
    <dgm:pt modelId="{28D26CEB-9978-42CA-A71F-8CE178B69E6E}" type="pres">
      <dgm:prSet presAssocID="{0F481A18-B1BF-468E-A531-B491B2A5861C}" presName="node" presStyleLbl="node1" presStyleIdx="0" presStyleCnt="4" custScaleX="103664" custScaleY="59224" custLinFactX="8509" custLinFactNeighborX="100000" custLinFactNeighborY="1117">
        <dgm:presLayoutVars>
          <dgm:bulletEnabled val="1"/>
        </dgm:presLayoutVars>
      </dgm:prSet>
      <dgm:spPr/>
      <dgm:t>
        <a:bodyPr/>
        <a:lstStyle/>
        <a:p>
          <a:endParaRPr lang="en-US"/>
        </a:p>
      </dgm:t>
    </dgm:pt>
    <dgm:pt modelId="{330EFE38-DA30-4335-992A-A9C02190886D}" type="pres">
      <dgm:prSet presAssocID="{FF7E1DCA-4FD1-48EA-8ABE-92B90907A32D}" presName="sibTrans" presStyleCnt="0"/>
      <dgm:spPr/>
    </dgm:pt>
    <dgm:pt modelId="{5BB2ADE4-728D-41BD-8D7C-A669FFACAD4D}" type="pres">
      <dgm:prSet presAssocID="{5546FB1E-0DAC-4E27-8FAE-FCC5CA1D7FDC}" presName="node" presStyleLbl="node1" presStyleIdx="1" presStyleCnt="4" custScaleY="70666" custLinFactNeighborX="-3374" custLinFactNeighborY="82033">
        <dgm:presLayoutVars>
          <dgm:bulletEnabled val="1"/>
        </dgm:presLayoutVars>
      </dgm:prSet>
      <dgm:spPr/>
      <dgm:t>
        <a:bodyPr/>
        <a:lstStyle/>
        <a:p>
          <a:endParaRPr lang="en-US"/>
        </a:p>
      </dgm:t>
    </dgm:pt>
    <dgm:pt modelId="{9C617DF4-7380-46AE-97FD-EE1E53C8DC12}" type="pres">
      <dgm:prSet presAssocID="{8C25C8A5-DCCB-4887-BA9C-452DBBCC92F1}" presName="sibTrans" presStyleCnt="0"/>
      <dgm:spPr/>
    </dgm:pt>
    <dgm:pt modelId="{E080278B-675A-47CD-B058-28E12CF0EF9D}" type="pres">
      <dgm:prSet presAssocID="{961D8757-7315-4B5F-9EE7-031979E48AEF}" presName="node" presStyleLbl="node1" presStyleIdx="2" presStyleCnt="4" custFlipHor="1" custScaleX="97051" custScaleY="87708" custLinFactNeighborX="-3228" custLinFactNeighborY="-15211">
        <dgm:presLayoutVars>
          <dgm:bulletEnabled val="1"/>
        </dgm:presLayoutVars>
      </dgm:prSet>
      <dgm:spPr/>
      <dgm:t>
        <a:bodyPr/>
        <a:lstStyle/>
        <a:p>
          <a:endParaRPr lang="en-US"/>
        </a:p>
      </dgm:t>
    </dgm:pt>
    <dgm:pt modelId="{AF8C7511-CE5A-442C-8EA5-54D38441AB75}" type="pres">
      <dgm:prSet presAssocID="{5BCEED73-90C5-4622-AD90-BEC116912DF3}" presName="sibTrans" presStyleCnt="0"/>
      <dgm:spPr/>
    </dgm:pt>
    <dgm:pt modelId="{60A50097-D096-4A22-8F84-34D396E05A61}" type="pres">
      <dgm:prSet presAssocID="{16A399C9-B3CD-4A29-A968-84DC4A775C54}" presName="node" presStyleLbl="node1" presStyleIdx="3" presStyleCnt="4" custScaleY="59429" custLinFactX="-24279" custLinFactY="-9729" custLinFactNeighborX="-100000" custLinFactNeighborY="-100000">
        <dgm:presLayoutVars>
          <dgm:bulletEnabled val="1"/>
        </dgm:presLayoutVars>
      </dgm:prSet>
      <dgm:spPr/>
      <dgm:t>
        <a:bodyPr/>
        <a:lstStyle/>
        <a:p>
          <a:endParaRPr lang="en-US"/>
        </a:p>
      </dgm:t>
    </dgm:pt>
  </dgm:ptLst>
  <dgm:cxnLst>
    <dgm:cxn modelId="{8676FD86-2B1B-4C8F-B2B8-C008549EA2CA}" type="presOf" srcId="{5546FB1E-0DAC-4E27-8FAE-FCC5CA1D7FDC}" destId="{5BB2ADE4-728D-41BD-8D7C-A669FFACAD4D}" srcOrd="0" destOrd="0" presId="urn:microsoft.com/office/officeart/2005/8/layout/default"/>
    <dgm:cxn modelId="{C0854F6C-B7C3-4890-93AA-E4489B5A5D6E}" type="presOf" srcId="{16A399C9-B3CD-4A29-A968-84DC4A775C54}" destId="{60A50097-D096-4A22-8F84-34D396E05A61}" srcOrd="0" destOrd="0" presId="urn:microsoft.com/office/officeart/2005/8/layout/default"/>
    <dgm:cxn modelId="{4867549E-CB47-43E3-A2B0-B3DA94960670}" type="presOf" srcId="{961D8757-7315-4B5F-9EE7-031979E48AEF}" destId="{E080278B-675A-47CD-B058-28E12CF0EF9D}" srcOrd="0" destOrd="0" presId="urn:microsoft.com/office/officeart/2005/8/layout/default"/>
    <dgm:cxn modelId="{B8FC7460-6590-4C56-846D-FB6E23DCEC83}" type="presOf" srcId="{CDB8D3B7-2CE2-4503-992C-70E8726001F4}" destId="{6B4690FF-053C-4BF9-853C-56DB16D3C47D}" srcOrd="0" destOrd="0" presId="urn:microsoft.com/office/officeart/2005/8/layout/default"/>
    <dgm:cxn modelId="{0652861A-2A93-472D-8F76-01C85BDAD152}" srcId="{CDB8D3B7-2CE2-4503-992C-70E8726001F4}" destId="{961D8757-7315-4B5F-9EE7-031979E48AEF}" srcOrd="2" destOrd="0" parTransId="{4F534762-6FEA-4B1F-90A4-8337AD3759FF}" sibTransId="{5BCEED73-90C5-4622-AD90-BEC116912DF3}"/>
    <dgm:cxn modelId="{13C8BA41-5C10-46EB-A668-114A41431CAC}" srcId="{CDB8D3B7-2CE2-4503-992C-70E8726001F4}" destId="{5546FB1E-0DAC-4E27-8FAE-FCC5CA1D7FDC}" srcOrd="1" destOrd="0" parTransId="{01AE57AE-8FC1-43D5-BB90-C7AE9CAAB047}" sibTransId="{8C25C8A5-DCCB-4887-BA9C-452DBBCC92F1}"/>
    <dgm:cxn modelId="{CAB2BA5C-CC0E-4492-8905-31DE48BD91C7}" srcId="{CDB8D3B7-2CE2-4503-992C-70E8726001F4}" destId="{0F481A18-B1BF-468E-A531-B491B2A5861C}" srcOrd="0" destOrd="0" parTransId="{B946B04E-00E8-4AA3-A3C2-9C1ED4165183}" sibTransId="{FF7E1DCA-4FD1-48EA-8ABE-92B90907A32D}"/>
    <dgm:cxn modelId="{C370DC35-58FA-42BF-93FE-A31A5A835EE5}" srcId="{CDB8D3B7-2CE2-4503-992C-70E8726001F4}" destId="{16A399C9-B3CD-4A29-A968-84DC4A775C54}" srcOrd="3" destOrd="0" parTransId="{9E7A3D82-D676-443A-9ABB-FB683DDC68C5}" sibTransId="{5846B3A5-428B-4768-8EDF-40E8E6AC017C}"/>
    <dgm:cxn modelId="{7AB77816-365B-46CD-ACFD-81043645627C}" type="presOf" srcId="{0F481A18-B1BF-468E-A531-B491B2A5861C}" destId="{28D26CEB-9978-42CA-A71F-8CE178B69E6E}" srcOrd="0" destOrd="0" presId="urn:microsoft.com/office/officeart/2005/8/layout/default"/>
    <dgm:cxn modelId="{83D482B2-A6DE-4368-9EB5-4E208B330CE7}" type="presParOf" srcId="{6B4690FF-053C-4BF9-853C-56DB16D3C47D}" destId="{28D26CEB-9978-42CA-A71F-8CE178B69E6E}" srcOrd="0" destOrd="0" presId="urn:microsoft.com/office/officeart/2005/8/layout/default"/>
    <dgm:cxn modelId="{268F99A1-A3BB-4836-A58C-4D6D0268E59E}" type="presParOf" srcId="{6B4690FF-053C-4BF9-853C-56DB16D3C47D}" destId="{330EFE38-DA30-4335-992A-A9C02190886D}" srcOrd="1" destOrd="0" presId="urn:microsoft.com/office/officeart/2005/8/layout/default"/>
    <dgm:cxn modelId="{BF33C9EC-A45A-4DA7-92ED-C7B033BD3D85}" type="presParOf" srcId="{6B4690FF-053C-4BF9-853C-56DB16D3C47D}" destId="{5BB2ADE4-728D-41BD-8D7C-A669FFACAD4D}" srcOrd="2" destOrd="0" presId="urn:microsoft.com/office/officeart/2005/8/layout/default"/>
    <dgm:cxn modelId="{3E65BD43-AAC7-4805-9726-860FC89F3927}" type="presParOf" srcId="{6B4690FF-053C-4BF9-853C-56DB16D3C47D}" destId="{9C617DF4-7380-46AE-97FD-EE1E53C8DC12}" srcOrd="3" destOrd="0" presId="urn:microsoft.com/office/officeart/2005/8/layout/default"/>
    <dgm:cxn modelId="{B1798DB0-7F3A-400B-BFD4-20C11D2066D8}" type="presParOf" srcId="{6B4690FF-053C-4BF9-853C-56DB16D3C47D}" destId="{E080278B-675A-47CD-B058-28E12CF0EF9D}" srcOrd="4" destOrd="0" presId="urn:microsoft.com/office/officeart/2005/8/layout/default"/>
    <dgm:cxn modelId="{2F75836B-0855-4524-A014-FC4EAA54368D}" type="presParOf" srcId="{6B4690FF-053C-4BF9-853C-56DB16D3C47D}" destId="{AF8C7511-CE5A-442C-8EA5-54D38441AB75}" srcOrd="5" destOrd="0" presId="urn:microsoft.com/office/officeart/2005/8/layout/default"/>
    <dgm:cxn modelId="{CA6B8F7F-CF7E-4497-B1B7-AC72F2B92043}" type="presParOf" srcId="{6B4690FF-053C-4BF9-853C-56DB16D3C47D}" destId="{60A50097-D096-4A22-8F84-34D396E05A6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48AC1D-BC1A-4A4D-BD23-8F23B3064486}" type="doc">
      <dgm:prSet loTypeId="urn:microsoft.com/office/officeart/2005/8/layout/venn1" loCatId="relationship" qsTypeId="urn:microsoft.com/office/officeart/2005/8/quickstyle/simple1" qsCatId="simple" csTypeId="urn:microsoft.com/office/officeart/2005/8/colors/accent1_2" csCatId="accent1"/>
      <dgm:spPr/>
    </dgm:pt>
    <dgm:pt modelId="{401ACF89-A971-4BDB-9177-0FF06B18372D}">
      <dgm:prSet/>
      <dgm:spPr/>
      <dgm:t>
        <a:bodyPr/>
        <a:lstStyle/>
        <a:p>
          <a:pPr marL="457200" marR="0" lvl="1"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Arial" panose="020B0604020202020204" pitchFamily="34" charset="0"/>
            </a:rPr>
            <a:t>BEHAVIOR</a:t>
          </a:r>
        </a:p>
        <a:p>
          <a:pPr marL="457200" marR="0" lvl="1"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Arial" panose="020B0604020202020204" pitchFamily="34" charset="0"/>
            </a:rPr>
            <a:t>Actions</a:t>
          </a:r>
        </a:p>
      </dgm:t>
    </dgm:pt>
    <dgm:pt modelId="{3EB05844-5F4D-4814-9875-E54A70DFB7E2}" type="parTrans" cxnId="{3AD39ED1-7E72-4A06-8A9D-35181AFC50D8}">
      <dgm:prSet/>
      <dgm:spPr/>
    </dgm:pt>
    <dgm:pt modelId="{4FD14A16-436E-4552-9C8E-B01905A325B2}" type="sibTrans" cxnId="{3AD39ED1-7E72-4A06-8A9D-35181AFC50D8}">
      <dgm:prSet/>
      <dgm:spPr/>
    </dgm:pt>
    <dgm:pt modelId="{1496A28D-851E-4D6A-AF12-B3641F5AAF03}">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Arial" panose="020B0604020202020204" pitchFamily="34" charset="0"/>
            </a:rPr>
            <a:t>	ATTITUDES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Arial" panose="020B0604020202020204" pitchFamily="34" charset="0"/>
            </a:rPr>
            <a:t>	Values, Beliefs, Judgments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b="1" i="0" u="none" strike="noStrike" cap="none" normalizeH="0" baseline="0" smtClean="0">
            <a:ln>
              <a:noFill/>
            </a:ln>
            <a:solidFill>
              <a:schemeClr val="tx1"/>
            </a:solidFill>
            <a:effectLst/>
            <a:latin typeface="Arial" panose="020B0604020202020204" pitchFamily="34" charset="0"/>
          </a:endParaRPr>
        </a:p>
      </dgm:t>
    </dgm:pt>
    <dgm:pt modelId="{BE595BD7-C6D5-4244-9DC0-359E04A5A04B}" type="parTrans" cxnId="{128A4349-5CCC-4754-9DCA-E039FF942A35}">
      <dgm:prSet/>
      <dgm:spPr/>
    </dgm:pt>
    <dgm:pt modelId="{7CDDD7D5-BD8E-4F5D-ABA7-BF1921FA4357}" type="sibTrans" cxnId="{128A4349-5CCC-4754-9DCA-E039FF942A35}">
      <dgm:prSet/>
      <dgm:spPr/>
    </dgm:pt>
    <dgm:pt modelId="{8C51A276-8A27-4335-BAC7-B23C694185BF}">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Arial" panose="020B0604020202020204" pitchFamily="34" charset="0"/>
            </a:rPr>
            <a:t>KNOWLEDGE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Arial" panose="020B0604020202020204" pitchFamily="34" charset="0"/>
            </a:rPr>
            <a:t>Thoughts/Awareness</a:t>
          </a:r>
        </a:p>
      </dgm:t>
    </dgm:pt>
    <dgm:pt modelId="{632CFC5A-6BE4-44F3-AB3D-530605D58D49}" type="parTrans" cxnId="{53E0BAB7-4D26-4F62-9717-F14B0D44A596}">
      <dgm:prSet/>
      <dgm:spPr/>
    </dgm:pt>
    <dgm:pt modelId="{D2C429E5-FF6A-492B-B377-A4A8366512F7}" type="sibTrans" cxnId="{53E0BAB7-4D26-4F62-9717-F14B0D44A596}">
      <dgm:prSet/>
      <dgm:spPr/>
    </dgm:pt>
    <dgm:pt modelId="{571D094D-F400-405E-887B-FC73D8F33F46}" type="pres">
      <dgm:prSet presAssocID="{0E48AC1D-BC1A-4A4D-BD23-8F23B3064486}" presName="compositeShape" presStyleCnt="0">
        <dgm:presLayoutVars>
          <dgm:chMax val="7"/>
          <dgm:dir/>
          <dgm:resizeHandles val="exact"/>
        </dgm:presLayoutVars>
      </dgm:prSet>
      <dgm:spPr/>
    </dgm:pt>
    <dgm:pt modelId="{470FC249-505F-4C2B-BC7C-FB53159B1EA1}" type="pres">
      <dgm:prSet presAssocID="{401ACF89-A971-4BDB-9177-0FF06B18372D}" presName="circ1" presStyleLbl="vennNode1" presStyleIdx="0" presStyleCnt="3"/>
      <dgm:spPr/>
      <dgm:t>
        <a:bodyPr/>
        <a:lstStyle/>
        <a:p>
          <a:endParaRPr lang="en-US"/>
        </a:p>
      </dgm:t>
    </dgm:pt>
    <dgm:pt modelId="{71F3669A-3E98-42D0-9ED6-52C11B5D2217}" type="pres">
      <dgm:prSet presAssocID="{401ACF89-A971-4BDB-9177-0FF06B18372D}" presName="circ1Tx" presStyleLbl="revTx" presStyleIdx="0" presStyleCnt="0">
        <dgm:presLayoutVars>
          <dgm:chMax val="0"/>
          <dgm:chPref val="0"/>
          <dgm:bulletEnabled val="1"/>
        </dgm:presLayoutVars>
      </dgm:prSet>
      <dgm:spPr/>
      <dgm:t>
        <a:bodyPr/>
        <a:lstStyle/>
        <a:p>
          <a:endParaRPr lang="en-US"/>
        </a:p>
      </dgm:t>
    </dgm:pt>
    <dgm:pt modelId="{ABF04363-E105-4414-9566-93B739205E6A}" type="pres">
      <dgm:prSet presAssocID="{1496A28D-851E-4D6A-AF12-B3641F5AAF03}" presName="circ2" presStyleLbl="vennNode1" presStyleIdx="1" presStyleCnt="3"/>
      <dgm:spPr/>
      <dgm:t>
        <a:bodyPr/>
        <a:lstStyle/>
        <a:p>
          <a:endParaRPr lang="en-US"/>
        </a:p>
      </dgm:t>
    </dgm:pt>
    <dgm:pt modelId="{D44AB4FC-4362-473C-A3A9-EFE2935013A7}" type="pres">
      <dgm:prSet presAssocID="{1496A28D-851E-4D6A-AF12-B3641F5AAF03}" presName="circ2Tx" presStyleLbl="revTx" presStyleIdx="0" presStyleCnt="0">
        <dgm:presLayoutVars>
          <dgm:chMax val="0"/>
          <dgm:chPref val="0"/>
          <dgm:bulletEnabled val="1"/>
        </dgm:presLayoutVars>
      </dgm:prSet>
      <dgm:spPr/>
      <dgm:t>
        <a:bodyPr/>
        <a:lstStyle/>
        <a:p>
          <a:endParaRPr lang="en-US"/>
        </a:p>
      </dgm:t>
    </dgm:pt>
    <dgm:pt modelId="{F463D174-09B6-45DA-93C6-F4C50106FDCD}" type="pres">
      <dgm:prSet presAssocID="{8C51A276-8A27-4335-BAC7-B23C694185BF}" presName="circ3" presStyleLbl="vennNode1" presStyleIdx="2" presStyleCnt="3"/>
      <dgm:spPr/>
      <dgm:t>
        <a:bodyPr/>
        <a:lstStyle/>
        <a:p>
          <a:endParaRPr lang="en-US"/>
        </a:p>
      </dgm:t>
    </dgm:pt>
    <dgm:pt modelId="{1AFAD18A-07E5-47E3-BADA-3141B20B440D}" type="pres">
      <dgm:prSet presAssocID="{8C51A276-8A27-4335-BAC7-B23C694185BF}" presName="circ3Tx" presStyleLbl="revTx" presStyleIdx="0" presStyleCnt="0">
        <dgm:presLayoutVars>
          <dgm:chMax val="0"/>
          <dgm:chPref val="0"/>
          <dgm:bulletEnabled val="1"/>
        </dgm:presLayoutVars>
      </dgm:prSet>
      <dgm:spPr/>
      <dgm:t>
        <a:bodyPr/>
        <a:lstStyle/>
        <a:p>
          <a:endParaRPr lang="en-US"/>
        </a:p>
      </dgm:t>
    </dgm:pt>
  </dgm:ptLst>
  <dgm:cxnLst>
    <dgm:cxn modelId="{53E0BAB7-4D26-4F62-9717-F14B0D44A596}" srcId="{0E48AC1D-BC1A-4A4D-BD23-8F23B3064486}" destId="{8C51A276-8A27-4335-BAC7-B23C694185BF}" srcOrd="2" destOrd="0" parTransId="{632CFC5A-6BE4-44F3-AB3D-530605D58D49}" sibTransId="{D2C429E5-FF6A-492B-B377-A4A8366512F7}"/>
    <dgm:cxn modelId="{E928A6E7-9273-4AF7-8962-BE6CB3E25E55}" type="presOf" srcId="{1496A28D-851E-4D6A-AF12-B3641F5AAF03}" destId="{D44AB4FC-4362-473C-A3A9-EFE2935013A7}" srcOrd="1" destOrd="0" presId="urn:microsoft.com/office/officeart/2005/8/layout/venn1"/>
    <dgm:cxn modelId="{128A4349-5CCC-4754-9DCA-E039FF942A35}" srcId="{0E48AC1D-BC1A-4A4D-BD23-8F23B3064486}" destId="{1496A28D-851E-4D6A-AF12-B3641F5AAF03}" srcOrd="1" destOrd="0" parTransId="{BE595BD7-C6D5-4244-9DC0-359E04A5A04B}" sibTransId="{7CDDD7D5-BD8E-4F5D-ABA7-BF1921FA4357}"/>
    <dgm:cxn modelId="{8DA44D75-DBE7-468E-9C5C-738321A371A1}" type="presOf" srcId="{1496A28D-851E-4D6A-AF12-B3641F5AAF03}" destId="{ABF04363-E105-4414-9566-93B739205E6A}" srcOrd="0" destOrd="0" presId="urn:microsoft.com/office/officeart/2005/8/layout/venn1"/>
    <dgm:cxn modelId="{84975878-4117-4043-BCBF-AEBA10317EB3}" type="presOf" srcId="{401ACF89-A971-4BDB-9177-0FF06B18372D}" destId="{470FC249-505F-4C2B-BC7C-FB53159B1EA1}" srcOrd="0" destOrd="0" presId="urn:microsoft.com/office/officeart/2005/8/layout/venn1"/>
    <dgm:cxn modelId="{3AD39ED1-7E72-4A06-8A9D-35181AFC50D8}" srcId="{0E48AC1D-BC1A-4A4D-BD23-8F23B3064486}" destId="{401ACF89-A971-4BDB-9177-0FF06B18372D}" srcOrd="0" destOrd="0" parTransId="{3EB05844-5F4D-4814-9875-E54A70DFB7E2}" sibTransId="{4FD14A16-436E-4552-9C8E-B01905A325B2}"/>
    <dgm:cxn modelId="{D0257DC7-19A4-40B0-9177-6A9187499D9F}" type="presOf" srcId="{0E48AC1D-BC1A-4A4D-BD23-8F23B3064486}" destId="{571D094D-F400-405E-887B-FC73D8F33F46}" srcOrd="0" destOrd="0" presId="urn:microsoft.com/office/officeart/2005/8/layout/venn1"/>
    <dgm:cxn modelId="{FB92B60D-3907-453E-B1A8-0D02B2129121}" type="presOf" srcId="{8C51A276-8A27-4335-BAC7-B23C694185BF}" destId="{1AFAD18A-07E5-47E3-BADA-3141B20B440D}" srcOrd="1" destOrd="0" presId="urn:microsoft.com/office/officeart/2005/8/layout/venn1"/>
    <dgm:cxn modelId="{8918E821-C349-49C0-A23C-CC79B12F5C1C}" type="presOf" srcId="{8C51A276-8A27-4335-BAC7-B23C694185BF}" destId="{F463D174-09B6-45DA-93C6-F4C50106FDCD}" srcOrd="0" destOrd="0" presId="urn:microsoft.com/office/officeart/2005/8/layout/venn1"/>
    <dgm:cxn modelId="{7ED27F6E-16BB-4FF0-BE12-F70B61CA416A}" type="presOf" srcId="{401ACF89-A971-4BDB-9177-0FF06B18372D}" destId="{71F3669A-3E98-42D0-9ED6-52C11B5D2217}" srcOrd="1" destOrd="0" presId="urn:microsoft.com/office/officeart/2005/8/layout/venn1"/>
    <dgm:cxn modelId="{250AC182-DE37-4860-AD8A-DC3106EE4589}" type="presParOf" srcId="{571D094D-F400-405E-887B-FC73D8F33F46}" destId="{470FC249-505F-4C2B-BC7C-FB53159B1EA1}" srcOrd="0" destOrd="0" presId="urn:microsoft.com/office/officeart/2005/8/layout/venn1"/>
    <dgm:cxn modelId="{0EB99848-BBD2-47DB-9A47-E7DF9730638D}" type="presParOf" srcId="{571D094D-F400-405E-887B-FC73D8F33F46}" destId="{71F3669A-3E98-42D0-9ED6-52C11B5D2217}" srcOrd="1" destOrd="0" presId="urn:microsoft.com/office/officeart/2005/8/layout/venn1"/>
    <dgm:cxn modelId="{BF44FB9F-3558-4B23-8FBA-2D2DBEDDA414}" type="presParOf" srcId="{571D094D-F400-405E-887B-FC73D8F33F46}" destId="{ABF04363-E105-4414-9566-93B739205E6A}" srcOrd="2" destOrd="0" presId="urn:microsoft.com/office/officeart/2005/8/layout/venn1"/>
    <dgm:cxn modelId="{A3821326-3774-4993-90B4-D8CFDA1F8289}" type="presParOf" srcId="{571D094D-F400-405E-887B-FC73D8F33F46}" destId="{D44AB4FC-4362-473C-A3A9-EFE2935013A7}" srcOrd="3" destOrd="0" presId="urn:microsoft.com/office/officeart/2005/8/layout/venn1"/>
    <dgm:cxn modelId="{422B00A8-4DAC-4A11-AADB-155436B0D3A5}" type="presParOf" srcId="{571D094D-F400-405E-887B-FC73D8F33F46}" destId="{F463D174-09B6-45DA-93C6-F4C50106FDCD}" srcOrd="4" destOrd="0" presId="urn:microsoft.com/office/officeart/2005/8/layout/venn1"/>
    <dgm:cxn modelId="{D7C87B8D-30CB-4B25-8827-2785F81D5C1F}" type="presParOf" srcId="{571D094D-F400-405E-887B-FC73D8F33F46}" destId="{1AFAD18A-07E5-47E3-BADA-3141B20B440D}"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1E85E0-2CAF-4228-B3AE-BE4F91176126}" type="doc">
      <dgm:prSet loTypeId="urn:microsoft.com/office/officeart/2005/8/layout/radial1" loCatId="relationship" qsTypeId="urn:microsoft.com/office/officeart/2005/8/quickstyle/simple1" qsCatId="simple" csTypeId="urn:microsoft.com/office/officeart/2005/8/colors/accent1_2" csCatId="accent1"/>
      <dgm:spPr/>
    </dgm:pt>
    <dgm:pt modelId="{3953C1E6-8A47-40E0-AD11-D14C54B2909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Arial Black" panose="020B0A04020102020204" pitchFamily="34" charset="0"/>
            </a:rPr>
            <a:t>CULTURAL IDENTITIES</a:t>
          </a:r>
        </a:p>
      </dgm:t>
    </dgm:pt>
    <dgm:pt modelId="{43A32F80-ECF7-45FB-AF9F-CD0597432C4C}" type="parTrans" cxnId="{72C4D5E3-8ACB-4D78-A82F-BE30CB3DF8CD}">
      <dgm:prSet/>
      <dgm:spPr/>
      <dgm:t>
        <a:bodyPr/>
        <a:lstStyle/>
        <a:p>
          <a:endParaRPr lang="en-US"/>
        </a:p>
      </dgm:t>
    </dgm:pt>
    <dgm:pt modelId="{F5971909-0A3B-48C1-B33C-E054B9BD7E03}" type="sibTrans" cxnId="{72C4D5E3-8ACB-4D78-A82F-BE30CB3DF8CD}">
      <dgm:prSet/>
      <dgm:spPr/>
      <dgm:t>
        <a:bodyPr/>
        <a:lstStyle/>
        <a:p>
          <a:endParaRPr lang="en-US"/>
        </a:p>
      </dgm:t>
    </dgm:pt>
    <dgm:pt modelId="{A5401D1E-5F7A-4373-A0C1-B78B96EB33F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Verdana" panose="020B0604030504040204" pitchFamily="34" charset="0"/>
            </a:rPr>
            <a:t>RACE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Verdana" panose="020B0604030504040204" pitchFamily="34" charset="0"/>
            </a:rPr>
            <a:t>AGE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Verdana" panose="020B0604030504040204" pitchFamily="34" charset="0"/>
            </a:rPr>
            <a:t>GENDER</a:t>
          </a:r>
        </a:p>
      </dgm:t>
    </dgm:pt>
    <dgm:pt modelId="{EF0221E4-BADD-4629-BDD4-14892B144FF0}" type="parTrans" cxnId="{3AF04548-D44A-43A3-AA43-F221F40D176D}">
      <dgm:prSet/>
      <dgm:spPr/>
      <dgm:t>
        <a:bodyPr/>
        <a:lstStyle/>
        <a:p>
          <a:endParaRPr lang="en-US"/>
        </a:p>
      </dgm:t>
    </dgm:pt>
    <dgm:pt modelId="{F583A790-55EB-4026-B4C9-EBB8F9D1FC0E}" type="sibTrans" cxnId="{3AF04548-D44A-43A3-AA43-F221F40D176D}">
      <dgm:prSet/>
      <dgm:spPr/>
      <dgm:t>
        <a:bodyPr/>
        <a:lstStyle/>
        <a:p>
          <a:endParaRPr lang="en-US"/>
        </a:p>
      </dgm:t>
    </dgm:pt>
    <dgm:pt modelId="{A1CF10B4-0E30-4D5B-BC8F-61F633A36FD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Verdana" panose="020B0604030504040204" pitchFamily="34" charset="0"/>
            </a:rPr>
            <a:t>FAMILY AND COMMUNITY SUPPORT</a:t>
          </a:r>
        </a:p>
      </dgm:t>
    </dgm:pt>
    <dgm:pt modelId="{18D9E40E-34C9-4C3F-966B-AAA03B0F5DC6}" type="parTrans" cxnId="{30C23D5D-5CFF-464C-8F96-E60C91E85CAA}">
      <dgm:prSet/>
      <dgm:spPr/>
      <dgm:t>
        <a:bodyPr/>
        <a:lstStyle/>
        <a:p>
          <a:endParaRPr lang="en-US"/>
        </a:p>
      </dgm:t>
    </dgm:pt>
    <dgm:pt modelId="{8290A161-AF28-45D3-B083-AC707DF01B25}" type="sibTrans" cxnId="{30C23D5D-5CFF-464C-8F96-E60C91E85CAA}">
      <dgm:prSet/>
      <dgm:spPr/>
      <dgm:t>
        <a:bodyPr/>
        <a:lstStyle/>
        <a:p>
          <a:endParaRPr lang="en-US"/>
        </a:p>
      </dgm:t>
    </dgm:pt>
    <dgm:pt modelId="{BB3106F7-640A-4C06-84E8-0550ED138D8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b="1" i="0" u="none" strike="noStrike" cap="none" normalizeH="0" baseline="0" smtClean="0">
            <a:ln>
              <a:noFill/>
            </a:ln>
            <a:solidFill>
              <a:schemeClr val="tx1"/>
            </a:solidFill>
            <a:effectLst/>
            <a:latin typeface="Candara" panose="020E0502030303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Verdana" panose="020B0604030504040204" pitchFamily="34" charset="0"/>
            </a:rPr>
            <a:t>OPPRESSION EXPERIENCE</a:t>
          </a:r>
        </a:p>
      </dgm:t>
    </dgm:pt>
    <dgm:pt modelId="{47FF18CB-F921-44B9-9215-243E8AE934DE}" type="parTrans" cxnId="{91472AED-9075-4214-8502-89EAEE69DED9}">
      <dgm:prSet/>
      <dgm:spPr/>
      <dgm:t>
        <a:bodyPr/>
        <a:lstStyle/>
        <a:p>
          <a:endParaRPr lang="en-US"/>
        </a:p>
      </dgm:t>
    </dgm:pt>
    <dgm:pt modelId="{A453D431-01FF-426E-AE08-6404B67C6A69}" type="sibTrans" cxnId="{91472AED-9075-4214-8502-89EAEE69DED9}">
      <dgm:prSet/>
      <dgm:spPr/>
      <dgm:t>
        <a:bodyPr/>
        <a:lstStyle/>
        <a:p>
          <a:endParaRPr lang="en-US"/>
        </a:p>
      </dgm:t>
    </dgm:pt>
    <dgm:pt modelId="{EB461C1A-7A29-43FD-8736-18DFAB304A0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rgbClr val="000000"/>
              </a:solidFill>
              <a:effectLst/>
              <a:latin typeface="Verdana" panose="020B0604030504040204" pitchFamily="34" charset="0"/>
            </a:rPr>
            <a:t>SES</a:t>
          </a:r>
          <a:endParaRPr kumimoji="0" lang="en-US" altLang="en-US" b="0" i="0" u="none" strike="noStrike" cap="none" normalizeH="0" baseline="0" smtClean="0">
            <a:ln>
              <a:noFill/>
            </a:ln>
            <a:solidFill>
              <a:schemeClr val="tx1"/>
            </a:solidFill>
            <a:effectLst/>
            <a:latin typeface="Verdana" panose="020B0604030504040204" pitchFamily="34" charset="0"/>
          </a:endParaRPr>
        </a:p>
      </dgm:t>
    </dgm:pt>
    <dgm:pt modelId="{68DD32A7-F19A-4FAD-B2CF-75FB93C2FA01}" type="parTrans" cxnId="{5ADFFA04-033F-4FDD-8F33-8D983057A6E1}">
      <dgm:prSet/>
      <dgm:spPr/>
      <dgm:t>
        <a:bodyPr/>
        <a:lstStyle/>
        <a:p>
          <a:endParaRPr lang="en-US"/>
        </a:p>
      </dgm:t>
    </dgm:pt>
    <dgm:pt modelId="{17D41F0F-F869-4D24-8D82-5625099C8EF9}" type="sibTrans" cxnId="{5ADFFA04-033F-4FDD-8F33-8D983057A6E1}">
      <dgm:prSet/>
      <dgm:spPr/>
      <dgm:t>
        <a:bodyPr/>
        <a:lstStyle/>
        <a:p>
          <a:endParaRPr lang="en-US"/>
        </a:p>
      </dgm:t>
    </dgm:pt>
    <dgm:pt modelId="{54AAEC38-481B-4452-A41D-E125A05D674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b="1" i="0" u="none" strike="noStrike" cap="none" normalizeH="0" baseline="0" smtClean="0">
            <a:ln>
              <a:noFill/>
            </a:ln>
            <a:solidFill>
              <a:schemeClr val="tx1"/>
            </a:solidFill>
            <a:effectLst/>
            <a:latin typeface="Candara" panose="020E0502030303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Verdana" panose="020B0604030504040204" pitchFamily="34" charset="0"/>
            </a:rPr>
            <a:t>RELIGION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Verdana" panose="020B0604030504040204" pitchFamily="34" charset="0"/>
            </a:rPr>
            <a:t>BELIEFS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Verdana" panose="020B0604030504040204" pitchFamily="34" charset="0"/>
            </a:rPr>
            <a:t>VALUES</a:t>
          </a:r>
        </a:p>
      </dgm:t>
    </dgm:pt>
    <dgm:pt modelId="{D2186A78-CF1F-44F7-A898-E509C95F978E}" type="parTrans" cxnId="{37671467-6627-49EE-90AE-5ADB1EF16CF1}">
      <dgm:prSet/>
      <dgm:spPr/>
      <dgm:t>
        <a:bodyPr/>
        <a:lstStyle/>
        <a:p>
          <a:endParaRPr lang="en-US"/>
        </a:p>
      </dgm:t>
    </dgm:pt>
    <dgm:pt modelId="{1F453C12-BE1A-4402-835E-D3C4C8AF8EBD}" type="sibTrans" cxnId="{37671467-6627-49EE-90AE-5ADB1EF16CF1}">
      <dgm:prSet/>
      <dgm:spPr/>
      <dgm:t>
        <a:bodyPr/>
        <a:lstStyle/>
        <a:p>
          <a:endParaRPr lang="en-US"/>
        </a:p>
      </dgm:t>
    </dgm:pt>
    <dgm:pt modelId="{9DA64A75-A4AF-4EE5-813E-AF91E5F6B58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Verdana" panose="020B0604030504040204" pitchFamily="34" charset="0"/>
            </a:rPr>
            <a:t>EDUCATION</a:t>
          </a:r>
        </a:p>
      </dgm:t>
    </dgm:pt>
    <dgm:pt modelId="{DD438D0C-61D5-47D4-8540-617025653CE3}" type="parTrans" cxnId="{9FC82033-3334-4A57-8CBD-C6499A592C7F}">
      <dgm:prSet/>
      <dgm:spPr/>
      <dgm:t>
        <a:bodyPr/>
        <a:lstStyle/>
        <a:p>
          <a:endParaRPr lang="en-US"/>
        </a:p>
      </dgm:t>
    </dgm:pt>
    <dgm:pt modelId="{912A2D17-F02D-4070-8598-601951368915}" type="sibTrans" cxnId="{9FC82033-3334-4A57-8CBD-C6499A592C7F}">
      <dgm:prSet/>
      <dgm:spPr/>
      <dgm:t>
        <a:bodyPr/>
        <a:lstStyle/>
        <a:p>
          <a:endParaRPr lang="en-US"/>
        </a:p>
      </dgm:t>
    </dgm:pt>
    <dgm:pt modelId="{B0D405C0-6D17-4F81-88AB-BCBEE153AFF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Verdana" panose="020B0604030504040204" pitchFamily="34" charset="0"/>
            </a:rPr>
            <a:t>ACCULTURATION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Verdana" panose="020B0604030504040204" pitchFamily="34" charset="0"/>
            </a:rPr>
            <a:t>LANGUAGE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Verdana" panose="020B0604030504040204" pitchFamily="34" charset="0"/>
            </a:rPr>
            <a:t>SOCIAL IDENTITY</a:t>
          </a:r>
        </a:p>
      </dgm:t>
    </dgm:pt>
    <dgm:pt modelId="{D988EBF0-7279-4919-A055-4526926B70CC}" type="parTrans" cxnId="{8EE76472-053D-45CF-8354-A78E57155BE3}">
      <dgm:prSet/>
      <dgm:spPr/>
      <dgm:t>
        <a:bodyPr/>
        <a:lstStyle/>
        <a:p>
          <a:endParaRPr lang="en-US"/>
        </a:p>
      </dgm:t>
    </dgm:pt>
    <dgm:pt modelId="{C79E9E61-0D15-4EF6-A488-D1D6DDA92FB8}" type="sibTrans" cxnId="{8EE76472-053D-45CF-8354-A78E57155BE3}">
      <dgm:prSet/>
      <dgm:spPr/>
      <dgm:t>
        <a:bodyPr/>
        <a:lstStyle/>
        <a:p>
          <a:endParaRPr lang="en-US"/>
        </a:p>
      </dgm:t>
    </dgm:pt>
    <dgm:pt modelId="{035B8EFE-301B-4003-8ECE-FCF5B47C82B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b="0" i="0" u="none" strike="noStrike" cap="none" normalizeH="0" baseline="0" smtClean="0">
            <a:ln>
              <a:noFill/>
            </a:ln>
            <a:solidFill>
              <a:schemeClr val="tx1"/>
            </a:solidFill>
            <a:effectLst/>
            <a:latin typeface="Candara" panose="020E0502030303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Verdana" panose="020B0604030504040204" pitchFamily="34" charset="0"/>
            </a:rPr>
            <a:t>IMMIGRATION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Verdana" panose="020B0604030504040204" pitchFamily="34" charset="0"/>
            </a:rPr>
            <a:t>STATUS</a:t>
          </a:r>
        </a:p>
      </dgm:t>
    </dgm:pt>
    <dgm:pt modelId="{E2F0C50C-0223-4EF8-9B57-43B602B775E5}" type="parTrans" cxnId="{A00F0376-3047-473F-A610-6AF9A9B21F97}">
      <dgm:prSet/>
      <dgm:spPr/>
      <dgm:t>
        <a:bodyPr/>
        <a:lstStyle/>
        <a:p>
          <a:endParaRPr lang="en-US"/>
        </a:p>
      </dgm:t>
    </dgm:pt>
    <dgm:pt modelId="{176B4333-A75F-4BB5-9001-CDAEF498279C}" type="sibTrans" cxnId="{A00F0376-3047-473F-A610-6AF9A9B21F97}">
      <dgm:prSet/>
      <dgm:spPr/>
      <dgm:t>
        <a:bodyPr/>
        <a:lstStyle/>
        <a:p>
          <a:endParaRPr lang="en-US"/>
        </a:p>
      </dgm:t>
    </dgm:pt>
    <dgm:pt modelId="{2E0323A1-667B-456C-83D7-ACC3DE968AA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b="0" i="0" u="none" strike="noStrike" cap="none" normalizeH="0" baseline="0" smtClean="0">
            <a:ln>
              <a:noFill/>
            </a:ln>
            <a:solidFill>
              <a:schemeClr val="tx1"/>
            </a:solidFill>
            <a:effectLst/>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Verdana" panose="020B0604030504040204" pitchFamily="34" charset="0"/>
            </a:rPr>
            <a:t>URBANICITY</a:t>
          </a:r>
        </a:p>
      </dgm:t>
    </dgm:pt>
    <dgm:pt modelId="{36176A7E-F675-4C59-ACB8-E07A3236EDFE}" type="parTrans" cxnId="{DA69D387-1C64-4113-AD6F-C6A209CA8AA7}">
      <dgm:prSet/>
      <dgm:spPr/>
      <dgm:t>
        <a:bodyPr/>
        <a:lstStyle/>
        <a:p>
          <a:endParaRPr lang="en-US"/>
        </a:p>
      </dgm:t>
    </dgm:pt>
    <dgm:pt modelId="{B6212D8E-19D3-4C6C-9EF7-39435E2AC26B}" type="sibTrans" cxnId="{DA69D387-1C64-4113-AD6F-C6A209CA8AA7}">
      <dgm:prSet/>
      <dgm:spPr/>
      <dgm:t>
        <a:bodyPr/>
        <a:lstStyle/>
        <a:p>
          <a:endParaRPr lang="en-US"/>
        </a:p>
      </dgm:t>
    </dgm:pt>
    <dgm:pt modelId="{10F9B7CF-5E45-4A02-A31D-04EBA252793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Verdana" panose="020B0604030504040204" pitchFamily="34" charset="0"/>
            </a:rPr>
            <a:t>ABILITY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Verdana" panose="020B0604030504040204" pitchFamily="34" charset="0"/>
            </a:rPr>
            <a:t>DISABILITY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chemeClr val="tx1"/>
              </a:solidFill>
              <a:effectLst/>
              <a:latin typeface="Verdana" panose="020B0604030504040204" pitchFamily="34" charset="0"/>
            </a:rPr>
            <a:t>(Hidden)</a:t>
          </a:r>
        </a:p>
      </dgm:t>
    </dgm:pt>
    <dgm:pt modelId="{B3B50A2E-5F6B-4593-8C1D-6175A2C45252}" type="parTrans" cxnId="{8E709628-064F-4E98-AA5D-5D445C4245DF}">
      <dgm:prSet/>
      <dgm:spPr/>
      <dgm:t>
        <a:bodyPr/>
        <a:lstStyle/>
        <a:p>
          <a:endParaRPr lang="en-US"/>
        </a:p>
      </dgm:t>
    </dgm:pt>
    <dgm:pt modelId="{35954E8F-C841-4B9E-A186-212BACD02341}" type="sibTrans" cxnId="{8E709628-064F-4E98-AA5D-5D445C4245DF}">
      <dgm:prSet/>
      <dgm:spPr/>
      <dgm:t>
        <a:bodyPr/>
        <a:lstStyle/>
        <a:p>
          <a:endParaRPr lang="en-US"/>
        </a:p>
      </dgm:t>
    </dgm:pt>
    <dgm:pt modelId="{90BCCD37-FD5A-493B-98F4-7451A6A6C790}" type="pres">
      <dgm:prSet presAssocID="{8B1E85E0-2CAF-4228-B3AE-BE4F91176126}" presName="cycle" presStyleCnt="0">
        <dgm:presLayoutVars>
          <dgm:chMax val="1"/>
          <dgm:dir/>
          <dgm:animLvl val="ctr"/>
          <dgm:resizeHandles val="exact"/>
        </dgm:presLayoutVars>
      </dgm:prSet>
      <dgm:spPr/>
    </dgm:pt>
    <dgm:pt modelId="{3DE9AB83-40D6-45DD-BC12-6F0216C859D6}" type="pres">
      <dgm:prSet presAssocID="{3953C1E6-8A47-40E0-AD11-D14C54B29098}" presName="centerShape" presStyleLbl="node0" presStyleIdx="0" presStyleCnt="1" custLinFactNeighborY="-5621"/>
      <dgm:spPr/>
      <dgm:t>
        <a:bodyPr/>
        <a:lstStyle/>
        <a:p>
          <a:endParaRPr lang="en-US"/>
        </a:p>
      </dgm:t>
    </dgm:pt>
    <dgm:pt modelId="{939EF3F4-2DEE-4C12-8D8D-9F0689E9A2F6}" type="pres">
      <dgm:prSet presAssocID="{EF0221E4-BADD-4629-BDD4-14892B144FF0}" presName="Name9" presStyleLbl="parChTrans1D2" presStyleIdx="0" presStyleCnt="10"/>
      <dgm:spPr/>
      <dgm:t>
        <a:bodyPr/>
        <a:lstStyle/>
        <a:p>
          <a:endParaRPr lang="en-US"/>
        </a:p>
      </dgm:t>
    </dgm:pt>
    <dgm:pt modelId="{F6C3FE11-DDE5-40EB-B211-5D17D955DE7A}" type="pres">
      <dgm:prSet presAssocID="{EF0221E4-BADD-4629-BDD4-14892B144FF0}" presName="connTx" presStyleLbl="parChTrans1D2" presStyleIdx="0" presStyleCnt="10"/>
      <dgm:spPr/>
      <dgm:t>
        <a:bodyPr/>
        <a:lstStyle/>
        <a:p>
          <a:endParaRPr lang="en-US"/>
        </a:p>
      </dgm:t>
    </dgm:pt>
    <dgm:pt modelId="{C9932F3C-1A37-4621-ACD7-D1C528E92CB0}" type="pres">
      <dgm:prSet presAssocID="{A5401D1E-5F7A-4373-A0C1-B78B96EB33F9}" presName="node" presStyleLbl="node1" presStyleIdx="0" presStyleCnt="10">
        <dgm:presLayoutVars>
          <dgm:bulletEnabled val="1"/>
        </dgm:presLayoutVars>
      </dgm:prSet>
      <dgm:spPr/>
      <dgm:t>
        <a:bodyPr/>
        <a:lstStyle/>
        <a:p>
          <a:endParaRPr lang="en-US"/>
        </a:p>
      </dgm:t>
    </dgm:pt>
    <dgm:pt modelId="{1924D513-02B9-4AEC-BEBA-BC067D3BD5FD}" type="pres">
      <dgm:prSet presAssocID="{18D9E40E-34C9-4C3F-966B-AAA03B0F5DC6}" presName="Name9" presStyleLbl="parChTrans1D2" presStyleIdx="1" presStyleCnt="10"/>
      <dgm:spPr/>
      <dgm:t>
        <a:bodyPr/>
        <a:lstStyle/>
        <a:p>
          <a:endParaRPr lang="en-US"/>
        </a:p>
      </dgm:t>
    </dgm:pt>
    <dgm:pt modelId="{BB5F61CB-413C-4B36-B063-ABC75ED19A52}" type="pres">
      <dgm:prSet presAssocID="{18D9E40E-34C9-4C3F-966B-AAA03B0F5DC6}" presName="connTx" presStyleLbl="parChTrans1D2" presStyleIdx="1" presStyleCnt="10"/>
      <dgm:spPr/>
      <dgm:t>
        <a:bodyPr/>
        <a:lstStyle/>
        <a:p>
          <a:endParaRPr lang="en-US"/>
        </a:p>
      </dgm:t>
    </dgm:pt>
    <dgm:pt modelId="{B68590A4-F8ED-464A-8EA0-B7598C059B10}" type="pres">
      <dgm:prSet presAssocID="{A1CF10B4-0E30-4D5B-BC8F-61F633A36FDB}" presName="node" presStyleLbl="node1" presStyleIdx="1" presStyleCnt="10">
        <dgm:presLayoutVars>
          <dgm:bulletEnabled val="1"/>
        </dgm:presLayoutVars>
      </dgm:prSet>
      <dgm:spPr/>
      <dgm:t>
        <a:bodyPr/>
        <a:lstStyle/>
        <a:p>
          <a:endParaRPr lang="en-US"/>
        </a:p>
      </dgm:t>
    </dgm:pt>
    <dgm:pt modelId="{460FA944-3A8C-4458-9D04-EB42BBFB5BEF}" type="pres">
      <dgm:prSet presAssocID="{47FF18CB-F921-44B9-9215-243E8AE934DE}" presName="Name9" presStyleLbl="parChTrans1D2" presStyleIdx="2" presStyleCnt="10"/>
      <dgm:spPr/>
      <dgm:t>
        <a:bodyPr/>
        <a:lstStyle/>
        <a:p>
          <a:endParaRPr lang="en-US"/>
        </a:p>
      </dgm:t>
    </dgm:pt>
    <dgm:pt modelId="{3E0FB602-E776-49AC-8C32-F95AC7B83F45}" type="pres">
      <dgm:prSet presAssocID="{47FF18CB-F921-44B9-9215-243E8AE934DE}" presName="connTx" presStyleLbl="parChTrans1D2" presStyleIdx="2" presStyleCnt="10"/>
      <dgm:spPr/>
      <dgm:t>
        <a:bodyPr/>
        <a:lstStyle/>
        <a:p>
          <a:endParaRPr lang="en-US"/>
        </a:p>
      </dgm:t>
    </dgm:pt>
    <dgm:pt modelId="{574E9139-8394-4B61-B71A-EB731E809144}" type="pres">
      <dgm:prSet presAssocID="{BB3106F7-640A-4C06-84E8-0550ED138D8F}" presName="node" presStyleLbl="node1" presStyleIdx="2" presStyleCnt="10">
        <dgm:presLayoutVars>
          <dgm:bulletEnabled val="1"/>
        </dgm:presLayoutVars>
      </dgm:prSet>
      <dgm:spPr/>
      <dgm:t>
        <a:bodyPr/>
        <a:lstStyle/>
        <a:p>
          <a:endParaRPr lang="en-US"/>
        </a:p>
      </dgm:t>
    </dgm:pt>
    <dgm:pt modelId="{C8E7AEE5-D601-4911-A278-AC28860D22D9}" type="pres">
      <dgm:prSet presAssocID="{68DD32A7-F19A-4FAD-B2CF-75FB93C2FA01}" presName="Name9" presStyleLbl="parChTrans1D2" presStyleIdx="3" presStyleCnt="10"/>
      <dgm:spPr/>
      <dgm:t>
        <a:bodyPr/>
        <a:lstStyle/>
        <a:p>
          <a:endParaRPr lang="en-US"/>
        </a:p>
      </dgm:t>
    </dgm:pt>
    <dgm:pt modelId="{0C2E7522-CAD0-49F9-866D-031B092919F2}" type="pres">
      <dgm:prSet presAssocID="{68DD32A7-F19A-4FAD-B2CF-75FB93C2FA01}" presName="connTx" presStyleLbl="parChTrans1D2" presStyleIdx="3" presStyleCnt="10"/>
      <dgm:spPr/>
      <dgm:t>
        <a:bodyPr/>
        <a:lstStyle/>
        <a:p>
          <a:endParaRPr lang="en-US"/>
        </a:p>
      </dgm:t>
    </dgm:pt>
    <dgm:pt modelId="{EFAE8A5C-C701-439D-BC52-53D4769CF723}" type="pres">
      <dgm:prSet presAssocID="{EB461C1A-7A29-43FD-8736-18DFAB304A08}" presName="node" presStyleLbl="node1" presStyleIdx="3" presStyleCnt="10">
        <dgm:presLayoutVars>
          <dgm:bulletEnabled val="1"/>
        </dgm:presLayoutVars>
      </dgm:prSet>
      <dgm:spPr/>
      <dgm:t>
        <a:bodyPr/>
        <a:lstStyle/>
        <a:p>
          <a:endParaRPr lang="en-US"/>
        </a:p>
      </dgm:t>
    </dgm:pt>
    <dgm:pt modelId="{680A2EE3-2BBC-4D71-85DA-3CC7D16B0B6D}" type="pres">
      <dgm:prSet presAssocID="{D2186A78-CF1F-44F7-A898-E509C95F978E}" presName="Name9" presStyleLbl="parChTrans1D2" presStyleIdx="4" presStyleCnt="10"/>
      <dgm:spPr/>
      <dgm:t>
        <a:bodyPr/>
        <a:lstStyle/>
        <a:p>
          <a:endParaRPr lang="en-US"/>
        </a:p>
      </dgm:t>
    </dgm:pt>
    <dgm:pt modelId="{EDDCA4EF-CD68-4655-BB2A-549590A84B9B}" type="pres">
      <dgm:prSet presAssocID="{D2186A78-CF1F-44F7-A898-E509C95F978E}" presName="connTx" presStyleLbl="parChTrans1D2" presStyleIdx="4" presStyleCnt="10"/>
      <dgm:spPr/>
      <dgm:t>
        <a:bodyPr/>
        <a:lstStyle/>
        <a:p>
          <a:endParaRPr lang="en-US"/>
        </a:p>
      </dgm:t>
    </dgm:pt>
    <dgm:pt modelId="{EC0BCAA5-57F0-4285-AF31-DDFE86CB6B6C}" type="pres">
      <dgm:prSet presAssocID="{54AAEC38-481B-4452-A41D-E125A05D6745}" presName="node" presStyleLbl="node1" presStyleIdx="4" presStyleCnt="10">
        <dgm:presLayoutVars>
          <dgm:bulletEnabled val="1"/>
        </dgm:presLayoutVars>
      </dgm:prSet>
      <dgm:spPr/>
      <dgm:t>
        <a:bodyPr/>
        <a:lstStyle/>
        <a:p>
          <a:endParaRPr lang="en-US"/>
        </a:p>
      </dgm:t>
    </dgm:pt>
    <dgm:pt modelId="{2A4C20D9-9E2A-4F72-919F-233418B167F2}" type="pres">
      <dgm:prSet presAssocID="{DD438D0C-61D5-47D4-8540-617025653CE3}" presName="Name9" presStyleLbl="parChTrans1D2" presStyleIdx="5" presStyleCnt="10"/>
      <dgm:spPr/>
      <dgm:t>
        <a:bodyPr/>
        <a:lstStyle/>
        <a:p>
          <a:endParaRPr lang="en-US"/>
        </a:p>
      </dgm:t>
    </dgm:pt>
    <dgm:pt modelId="{EF114B6D-B445-4337-9C97-D01AD8D7A972}" type="pres">
      <dgm:prSet presAssocID="{DD438D0C-61D5-47D4-8540-617025653CE3}" presName="connTx" presStyleLbl="parChTrans1D2" presStyleIdx="5" presStyleCnt="10"/>
      <dgm:spPr/>
      <dgm:t>
        <a:bodyPr/>
        <a:lstStyle/>
        <a:p>
          <a:endParaRPr lang="en-US"/>
        </a:p>
      </dgm:t>
    </dgm:pt>
    <dgm:pt modelId="{26E5E2E9-EE46-481B-AB92-ABEC93A738B9}" type="pres">
      <dgm:prSet presAssocID="{9DA64A75-A4AF-4EE5-813E-AF91E5F6B582}" presName="node" presStyleLbl="node1" presStyleIdx="5" presStyleCnt="10">
        <dgm:presLayoutVars>
          <dgm:bulletEnabled val="1"/>
        </dgm:presLayoutVars>
      </dgm:prSet>
      <dgm:spPr/>
      <dgm:t>
        <a:bodyPr/>
        <a:lstStyle/>
        <a:p>
          <a:endParaRPr lang="en-US"/>
        </a:p>
      </dgm:t>
    </dgm:pt>
    <dgm:pt modelId="{422E3AF1-22F7-450C-9BBD-6EF7C2DD9514}" type="pres">
      <dgm:prSet presAssocID="{D988EBF0-7279-4919-A055-4526926B70CC}" presName="Name9" presStyleLbl="parChTrans1D2" presStyleIdx="6" presStyleCnt="10"/>
      <dgm:spPr/>
      <dgm:t>
        <a:bodyPr/>
        <a:lstStyle/>
        <a:p>
          <a:endParaRPr lang="en-US"/>
        </a:p>
      </dgm:t>
    </dgm:pt>
    <dgm:pt modelId="{C2500B52-8503-4FCF-A671-B526361B4894}" type="pres">
      <dgm:prSet presAssocID="{D988EBF0-7279-4919-A055-4526926B70CC}" presName="connTx" presStyleLbl="parChTrans1D2" presStyleIdx="6" presStyleCnt="10"/>
      <dgm:spPr/>
      <dgm:t>
        <a:bodyPr/>
        <a:lstStyle/>
        <a:p>
          <a:endParaRPr lang="en-US"/>
        </a:p>
      </dgm:t>
    </dgm:pt>
    <dgm:pt modelId="{E8E93D0B-766B-4874-A602-4B17424855A0}" type="pres">
      <dgm:prSet presAssocID="{B0D405C0-6D17-4F81-88AB-BCBEE153AFFF}" presName="node" presStyleLbl="node1" presStyleIdx="6" presStyleCnt="10">
        <dgm:presLayoutVars>
          <dgm:bulletEnabled val="1"/>
        </dgm:presLayoutVars>
      </dgm:prSet>
      <dgm:spPr/>
      <dgm:t>
        <a:bodyPr/>
        <a:lstStyle/>
        <a:p>
          <a:endParaRPr lang="en-US"/>
        </a:p>
      </dgm:t>
    </dgm:pt>
    <dgm:pt modelId="{345FAE33-B801-40FA-A518-24EB28C0BB86}" type="pres">
      <dgm:prSet presAssocID="{E2F0C50C-0223-4EF8-9B57-43B602B775E5}" presName="Name9" presStyleLbl="parChTrans1D2" presStyleIdx="7" presStyleCnt="10"/>
      <dgm:spPr/>
      <dgm:t>
        <a:bodyPr/>
        <a:lstStyle/>
        <a:p>
          <a:endParaRPr lang="en-US"/>
        </a:p>
      </dgm:t>
    </dgm:pt>
    <dgm:pt modelId="{EF840F2E-85AF-48E0-839D-7742DC302A1F}" type="pres">
      <dgm:prSet presAssocID="{E2F0C50C-0223-4EF8-9B57-43B602B775E5}" presName="connTx" presStyleLbl="parChTrans1D2" presStyleIdx="7" presStyleCnt="10"/>
      <dgm:spPr/>
      <dgm:t>
        <a:bodyPr/>
        <a:lstStyle/>
        <a:p>
          <a:endParaRPr lang="en-US"/>
        </a:p>
      </dgm:t>
    </dgm:pt>
    <dgm:pt modelId="{8AC08AB6-EA7D-40AE-8302-D812AE793A91}" type="pres">
      <dgm:prSet presAssocID="{035B8EFE-301B-4003-8ECE-FCF5B47C82B0}" presName="node" presStyleLbl="node1" presStyleIdx="7" presStyleCnt="10">
        <dgm:presLayoutVars>
          <dgm:bulletEnabled val="1"/>
        </dgm:presLayoutVars>
      </dgm:prSet>
      <dgm:spPr/>
      <dgm:t>
        <a:bodyPr/>
        <a:lstStyle/>
        <a:p>
          <a:endParaRPr lang="en-US"/>
        </a:p>
      </dgm:t>
    </dgm:pt>
    <dgm:pt modelId="{349EE93D-5E29-4F68-B0EF-F53DF16413A7}" type="pres">
      <dgm:prSet presAssocID="{36176A7E-F675-4C59-ACB8-E07A3236EDFE}" presName="Name9" presStyleLbl="parChTrans1D2" presStyleIdx="8" presStyleCnt="10"/>
      <dgm:spPr/>
      <dgm:t>
        <a:bodyPr/>
        <a:lstStyle/>
        <a:p>
          <a:endParaRPr lang="en-US"/>
        </a:p>
      </dgm:t>
    </dgm:pt>
    <dgm:pt modelId="{ED3D7532-4332-48BD-AEE7-7CC7DF14FA15}" type="pres">
      <dgm:prSet presAssocID="{36176A7E-F675-4C59-ACB8-E07A3236EDFE}" presName="connTx" presStyleLbl="parChTrans1D2" presStyleIdx="8" presStyleCnt="10"/>
      <dgm:spPr/>
      <dgm:t>
        <a:bodyPr/>
        <a:lstStyle/>
        <a:p>
          <a:endParaRPr lang="en-US"/>
        </a:p>
      </dgm:t>
    </dgm:pt>
    <dgm:pt modelId="{E8F68877-D0A6-49D1-8624-F733D888E6D4}" type="pres">
      <dgm:prSet presAssocID="{2E0323A1-667B-456C-83D7-ACC3DE968AA7}" presName="node" presStyleLbl="node1" presStyleIdx="8" presStyleCnt="10">
        <dgm:presLayoutVars>
          <dgm:bulletEnabled val="1"/>
        </dgm:presLayoutVars>
      </dgm:prSet>
      <dgm:spPr/>
      <dgm:t>
        <a:bodyPr/>
        <a:lstStyle/>
        <a:p>
          <a:endParaRPr lang="en-US"/>
        </a:p>
      </dgm:t>
    </dgm:pt>
    <dgm:pt modelId="{5ECB002B-56B4-4CF7-BF02-E73F3A3F923E}" type="pres">
      <dgm:prSet presAssocID="{B3B50A2E-5F6B-4593-8C1D-6175A2C45252}" presName="Name9" presStyleLbl="parChTrans1D2" presStyleIdx="9" presStyleCnt="10"/>
      <dgm:spPr/>
      <dgm:t>
        <a:bodyPr/>
        <a:lstStyle/>
        <a:p>
          <a:endParaRPr lang="en-US"/>
        </a:p>
      </dgm:t>
    </dgm:pt>
    <dgm:pt modelId="{2EF04DEE-2F0C-4764-BEC3-DE29B9CB72AE}" type="pres">
      <dgm:prSet presAssocID="{B3B50A2E-5F6B-4593-8C1D-6175A2C45252}" presName="connTx" presStyleLbl="parChTrans1D2" presStyleIdx="9" presStyleCnt="10"/>
      <dgm:spPr/>
      <dgm:t>
        <a:bodyPr/>
        <a:lstStyle/>
        <a:p>
          <a:endParaRPr lang="en-US"/>
        </a:p>
      </dgm:t>
    </dgm:pt>
    <dgm:pt modelId="{1048CECC-187B-4921-BF8B-830443CBD4EB}" type="pres">
      <dgm:prSet presAssocID="{10F9B7CF-5E45-4A02-A31D-04EBA252793E}" presName="node" presStyleLbl="node1" presStyleIdx="9" presStyleCnt="10">
        <dgm:presLayoutVars>
          <dgm:bulletEnabled val="1"/>
        </dgm:presLayoutVars>
      </dgm:prSet>
      <dgm:spPr/>
      <dgm:t>
        <a:bodyPr/>
        <a:lstStyle/>
        <a:p>
          <a:endParaRPr lang="en-US"/>
        </a:p>
      </dgm:t>
    </dgm:pt>
  </dgm:ptLst>
  <dgm:cxnLst>
    <dgm:cxn modelId="{1DB1E517-87D3-4687-B1F6-E87A447606E1}" type="presOf" srcId="{DD438D0C-61D5-47D4-8540-617025653CE3}" destId="{EF114B6D-B445-4337-9C97-D01AD8D7A972}" srcOrd="1" destOrd="0" presId="urn:microsoft.com/office/officeart/2005/8/layout/radial1"/>
    <dgm:cxn modelId="{4557CD64-85B6-46BC-B7BD-A4429ABE0149}" type="presOf" srcId="{47FF18CB-F921-44B9-9215-243E8AE934DE}" destId="{460FA944-3A8C-4458-9D04-EB42BBFB5BEF}" srcOrd="0" destOrd="0" presId="urn:microsoft.com/office/officeart/2005/8/layout/radial1"/>
    <dgm:cxn modelId="{AA816E1F-49AA-44D6-B867-21F1862F0CF9}" type="presOf" srcId="{B3B50A2E-5F6B-4593-8C1D-6175A2C45252}" destId="{5ECB002B-56B4-4CF7-BF02-E73F3A3F923E}" srcOrd="0" destOrd="0" presId="urn:microsoft.com/office/officeart/2005/8/layout/radial1"/>
    <dgm:cxn modelId="{83A9D1D9-2400-47FB-9502-94677098FC0D}" type="presOf" srcId="{EB461C1A-7A29-43FD-8736-18DFAB304A08}" destId="{EFAE8A5C-C701-439D-BC52-53D4769CF723}" srcOrd="0" destOrd="0" presId="urn:microsoft.com/office/officeart/2005/8/layout/radial1"/>
    <dgm:cxn modelId="{8E709628-064F-4E98-AA5D-5D445C4245DF}" srcId="{3953C1E6-8A47-40E0-AD11-D14C54B29098}" destId="{10F9B7CF-5E45-4A02-A31D-04EBA252793E}" srcOrd="9" destOrd="0" parTransId="{B3B50A2E-5F6B-4593-8C1D-6175A2C45252}" sibTransId="{35954E8F-C841-4B9E-A186-212BACD02341}"/>
    <dgm:cxn modelId="{BFF9B3F2-78C0-434C-A7E2-B0969048719A}" type="presOf" srcId="{18D9E40E-34C9-4C3F-966B-AAA03B0F5DC6}" destId="{1924D513-02B9-4AEC-BEBA-BC067D3BD5FD}" srcOrd="0" destOrd="0" presId="urn:microsoft.com/office/officeart/2005/8/layout/radial1"/>
    <dgm:cxn modelId="{444D3D57-CB7B-4CFF-905B-5E709D038998}" type="presOf" srcId="{EF0221E4-BADD-4629-BDD4-14892B144FF0}" destId="{939EF3F4-2DEE-4C12-8D8D-9F0689E9A2F6}" srcOrd="0" destOrd="0" presId="urn:microsoft.com/office/officeart/2005/8/layout/radial1"/>
    <dgm:cxn modelId="{2AE61FCF-E5A8-48A8-8EF5-244DDE19EE17}" type="presOf" srcId="{54AAEC38-481B-4452-A41D-E125A05D6745}" destId="{EC0BCAA5-57F0-4285-AF31-DDFE86CB6B6C}" srcOrd="0" destOrd="0" presId="urn:microsoft.com/office/officeart/2005/8/layout/radial1"/>
    <dgm:cxn modelId="{FBD22DEE-25C5-46C1-81C6-2F25B464C1FC}" type="presOf" srcId="{36176A7E-F675-4C59-ACB8-E07A3236EDFE}" destId="{349EE93D-5E29-4F68-B0EF-F53DF16413A7}" srcOrd="0" destOrd="0" presId="urn:microsoft.com/office/officeart/2005/8/layout/radial1"/>
    <dgm:cxn modelId="{CC42DD33-45E3-4152-83FA-B059ACD663AB}" type="presOf" srcId="{3953C1E6-8A47-40E0-AD11-D14C54B29098}" destId="{3DE9AB83-40D6-45DD-BC12-6F0216C859D6}" srcOrd="0" destOrd="0" presId="urn:microsoft.com/office/officeart/2005/8/layout/radial1"/>
    <dgm:cxn modelId="{00333B85-6390-4F82-A997-14968FF1D2CA}" type="presOf" srcId="{47FF18CB-F921-44B9-9215-243E8AE934DE}" destId="{3E0FB602-E776-49AC-8C32-F95AC7B83F45}" srcOrd="1" destOrd="0" presId="urn:microsoft.com/office/officeart/2005/8/layout/radial1"/>
    <dgm:cxn modelId="{3AF04548-D44A-43A3-AA43-F221F40D176D}" srcId="{3953C1E6-8A47-40E0-AD11-D14C54B29098}" destId="{A5401D1E-5F7A-4373-A0C1-B78B96EB33F9}" srcOrd="0" destOrd="0" parTransId="{EF0221E4-BADD-4629-BDD4-14892B144FF0}" sibTransId="{F583A790-55EB-4026-B4C9-EBB8F9D1FC0E}"/>
    <dgm:cxn modelId="{A00F0376-3047-473F-A610-6AF9A9B21F97}" srcId="{3953C1E6-8A47-40E0-AD11-D14C54B29098}" destId="{035B8EFE-301B-4003-8ECE-FCF5B47C82B0}" srcOrd="7" destOrd="0" parTransId="{E2F0C50C-0223-4EF8-9B57-43B602B775E5}" sibTransId="{176B4333-A75F-4BB5-9001-CDAEF498279C}"/>
    <dgm:cxn modelId="{7512E402-57B8-4839-924B-6D6D94199CA9}" type="presOf" srcId="{D2186A78-CF1F-44F7-A898-E509C95F978E}" destId="{680A2EE3-2BBC-4D71-85DA-3CC7D16B0B6D}" srcOrd="0" destOrd="0" presId="urn:microsoft.com/office/officeart/2005/8/layout/radial1"/>
    <dgm:cxn modelId="{5779D797-6260-4ECE-A0B3-EC25E7FEFB51}" type="presOf" srcId="{BB3106F7-640A-4C06-84E8-0550ED138D8F}" destId="{574E9139-8394-4B61-B71A-EB731E809144}" srcOrd="0" destOrd="0" presId="urn:microsoft.com/office/officeart/2005/8/layout/radial1"/>
    <dgm:cxn modelId="{C39F36BC-1CC0-418C-B4A1-34D8EA59F327}" type="presOf" srcId="{68DD32A7-F19A-4FAD-B2CF-75FB93C2FA01}" destId="{0C2E7522-CAD0-49F9-866D-031B092919F2}" srcOrd="1" destOrd="0" presId="urn:microsoft.com/office/officeart/2005/8/layout/radial1"/>
    <dgm:cxn modelId="{7C22BDB7-8263-4D05-B925-C0CF7A825549}" type="presOf" srcId="{B3B50A2E-5F6B-4593-8C1D-6175A2C45252}" destId="{2EF04DEE-2F0C-4764-BEC3-DE29B9CB72AE}" srcOrd="1" destOrd="0" presId="urn:microsoft.com/office/officeart/2005/8/layout/radial1"/>
    <dgm:cxn modelId="{BBF06F24-A87F-4C43-8B20-E1B6623AE009}" type="presOf" srcId="{B0D405C0-6D17-4F81-88AB-BCBEE153AFFF}" destId="{E8E93D0B-766B-4874-A602-4B17424855A0}" srcOrd="0" destOrd="0" presId="urn:microsoft.com/office/officeart/2005/8/layout/radial1"/>
    <dgm:cxn modelId="{3EA8CFDC-E902-4945-BA4E-8FB98F925A96}" type="presOf" srcId="{E2F0C50C-0223-4EF8-9B57-43B602B775E5}" destId="{EF840F2E-85AF-48E0-839D-7742DC302A1F}" srcOrd="1" destOrd="0" presId="urn:microsoft.com/office/officeart/2005/8/layout/radial1"/>
    <dgm:cxn modelId="{DEA23F4D-D6E1-4ADF-BFFB-92B262224955}" type="presOf" srcId="{035B8EFE-301B-4003-8ECE-FCF5B47C82B0}" destId="{8AC08AB6-EA7D-40AE-8302-D812AE793A91}" srcOrd="0" destOrd="0" presId="urn:microsoft.com/office/officeart/2005/8/layout/radial1"/>
    <dgm:cxn modelId="{1AD6566D-6192-4A41-BCEE-EF04A4C30DD9}" type="presOf" srcId="{D2186A78-CF1F-44F7-A898-E509C95F978E}" destId="{EDDCA4EF-CD68-4655-BB2A-549590A84B9B}" srcOrd="1" destOrd="0" presId="urn:microsoft.com/office/officeart/2005/8/layout/radial1"/>
    <dgm:cxn modelId="{EF66B3FE-7B88-43E0-8BEC-42A14304EBE6}" type="presOf" srcId="{DD438D0C-61D5-47D4-8540-617025653CE3}" destId="{2A4C20D9-9E2A-4F72-919F-233418B167F2}" srcOrd="0" destOrd="0" presId="urn:microsoft.com/office/officeart/2005/8/layout/radial1"/>
    <dgm:cxn modelId="{37671467-6627-49EE-90AE-5ADB1EF16CF1}" srcId="{3953C1E6-8A47-40E0-AD11-D14C54B29098}" destId="{54AAEC38-481B-4452-A41D-E125A05D6745}" srcOrd="4" destOrd="0" parTransId="{D2186A78-CF1F-44F7-A898-E509C95F978E}" sibTransId="{1F453C12-BE1A-4402-835E-D3C4C8AF8EBD}"/>
    <dgm:cxn modelId="{9023DF55-7374-49C9-9827-0AB09E0BD960}" type="presOf" srcId="{A5401D1E-5F7A-4373-A0C1-B78B96EB33F9}" destId="{C9932F3C-1A37-4621-ACD7-D1C528E92CB0}" srcOrd="0" destOrd="0" presId="urn:microsoft.com/office/officeart/2005/8/layout/radial1"/>
    <dgm:cxn modelId="{70597F2A-3606-4C7D-AF64-DDA72856A962}" type="presOf" srcId="{68DD32A7-F19A-4FAD-B2CF-75FB93C2FA01}" destId="{C8E7AEE5-D601-4911-A278-AC28860D22D9}" srcOrd="0" destOrd="0" presId="urn:microsoft.com/office/officeart/2005/8/layout/radial1"/>
    <dgm:cxn modelId="{5ADFFA04-033F-4FDD-8F33-8D983057A6E1}" srcId="{3953C1E6-8A47-40E0-AD11-D14C54B29098}" destId="{EB461C1A-7A29-43FD-8736-18DFAB304A08}" srcOrd="3" destOrd="0" parTransId="{68DD32A7-F19A-4FAD-B2CF-75FB93C2FA01}" sibTransId="{17D41F0F-F869-4D24-8D82-5625099C8EF9}"/>
    <dgm:cxn modelId="{9FC82033-3334-4A57-8CBD-C6499A592C7F}" srcId="{3953C1E6-8A47-40E0-AD11-D14C54B29098}" destId="{9DA64A75-A4AF-4EE5-813E-AF91E5F6B582}" srcOrd="5" destOrd="0" parTransId="{DD438D0C-61D5-47D4-8540-617025653CE3}" sibTransId="{912A2D17-F02D-4070-8598-601951368915}"/>
    <dgm:cxn modelId="{5D54EEE9-8FF9-474C-8A2E-41E9032FA4EC}" type="presOf" srcId="{9DA64A75-A4AF-4EE5-813E-AF91E5F6B582}" destId="{26E5E2E9-EE46-481B-AB92-ABEC93A738B9}" srcOrd="0" destOrd="0" presId="urn:microsoft.com/office/officeart/2005/8/layout/radial1"/>
    <dgm:cxn modelId="{351ACF6E-CC77-4677-827F-0C581CF480FD}" type="presOf" srcId="{D988EBF0-7279-4919-A055-4526926B70CC}" destId="{422E3AF1-22F7-450C-9BBD-6EF7C2DD9514}" srcOrd="0" destOrd="0" presId="urn:microsoft.com/office/officeart/2005/8/layout/radial1"/>
    <dgm:cxn modelId="{DA69D387-1C64-4113-AD6F-C6A209CA8AA7}" srcId="{3953C1E6-8A47-40E0-AD11-D14C54B29098}" destId="{2E0323A1-667B-456C-83D7-ACC3DE968AA7}" srcOrd="8" destOrd="0" parTransId="{36176A7E-F675-4C59-ACB8-E07A3236EDFE}" sibTransId="{B6212D8E-19D3-4C6C-9EF7-39435E2AC26B}"/>
    <dgm:cxn modelId="{622F47BF-7E6A-428C-A8E9-A6A4B0236480}" type="presOf" srcId="{2E0323A1-667B-456C-83D7-ACC3DE968AA7}" destId="{E8F68877-D0A6-49D1-8624-F733D888E6D4}" srcOrd="0" destOrd="0" presId="urn:microsoft.com/office/officeart/2005/8/layout/radial1"/>
    <dgm:cxn modelId="{BA8D7C0E-4EC3-4A93-B996-8F846E9FB2ED}" type="presOf" srcId="{10F9B7CF-5E45-4A02-A31D-04EBA252793E}" destId="{1048CECC-187B-4921-BF8B-830443CBD4EB}" srcOrd="0" destOrd="0" presId="urn:microsoft.com/office/officeart/2005/8/layout/radial1"/>
    <dgm:cxn modelId="{91472AED-9075-4214-8502-89EAEE69DED9}" srcId="{3953C1E6-8A47-40E0-AD11-D14C54B29098}" destId="{BB3106F7-640A-4C06-84E8-0550ED138D8F}" srcOrd="2" destOrd="0" parTransId="{47FF18CB-F921-44B9-9215-243E8AE934DE}" sibTransId="{A453D431-01FF-426E-AE08-6404B67C6A69}"/>
    <dgm:cxn modelId="{30C23D5D-5CFF-464C-8F96-E60C91E85CAA}" srcId="{3953C1E6-8A47-40E0-AD11-D14C54B29098}" destId="{A1CF10B4-0E30-4D5B-BC8F-61F633A36FDB}" srcOrd="1" destOrd="0" parTransId="{18D9E40E-34C9-4C3F-966B-AAA03B0F5DC6}" sibTransId="{8290A161-AF28-45D3-B083-AC707DF01B25}"/>
    <dgm:cxn modelId="{FB2D7845-11B2-4EB5-8DD3-6E4566DABCBF}" type="presOf" srcId="{36176A7E-F675-4C59-ACB8-E07A3236EDFE}" destId="{ED3D7532-4332-48BD-AEE7-7CC7DF14FA15}" srcOrd="1" destOrd="0" presId="urn:microsoft.com/office/officeart/2005/8/layout/radial1"/>
    <dgm:cxn modelId="{9EA97B9E-C798-4689-8E1F-75D0B0BCF3E0}" type="presOf" srcId="{A1CF10B4-0E30-4D5B-BC8F-61F633A36FDB}" destId="{B68590A4-F8ED-464A-8EA0-B7598C059B10}" srcOrd="0" destOrd="0" presId="urn:microsoft.com/office/officeart/2005/8/layout/radial1"/>
    <dgm:cxn modelId="{72C4D5E3-8ACB-4D78-A82F-BE30CB3DF8CD}" srcId="{8B1E85E0-2CAF-4228-B3AE-BE4F91176126}" destId="{3953C1E6-8A47-40E0-AD11-D14C54B29098}" srcOrd="0" destOrd="0" parTransId="{43A32F80-ECF7-45FB-AF9F-CD0597432C4C}" sibTransId="{F5971909-0A3B-48C1-B33C-E054B9BD7E03}"/>
    <dgm:cxn modelId="{66EC15D7-4E52-4ED1-8963-1562B5B45D33}" type="presOf" srcId="{E2F0C50C-0223-4EF8-9B57-43B602B775E5}" destId="{345FAE33-B801-40FA-A518-24EB28C0BB86}" srcOrd="0" destOrd="0" presId="urn:microsoft.com/office/officeart/2005/8/layout/radial1"/>
    <dgm:cxn modelId="{05B0BD79-A7F4-488B-BE95-F2EEF7D91944}" type="presOf" srcId="{18D9E40E-34C9-4C3F-966B-AAA03B0F5DC6}" destId="{BB5F61CB-413C-4B36-B063-ABC75ED19A52}" srcOrd="1" destOrd="0" presId="urn:microsoft.com/office/officeart/2005/8/layout/radial1"/>
    <dgm:cxn modelId="{EE87DAC7-5470-4CF6-9D7B-3B4AD1E95630}" type="presOf" srcId="{EF0221E4-BADD-4629-BDD4-14892B144FF0}" destId="{F6C3FE11-DDE5-40EB-B211-5D17D955DE7A}" srcOrd="1" destOrd="0" presId="urn:microsoft.com/office/officeart/2005/8/layout/radial1"/>
    <dgm:cxn modelId="{8EE76472-053D-45CF-8354-A78E57155BE3}" srcId="{3953C1E6-8A47-40E0-AD11-D14C54B29098}" destId="{B0D405C0-6D17-4F81-88AB-BCBEE153AFFF}" srcOrd="6" destOrd="0" parTransId="{D988EBF0-7279-4919-A055-4526926B70CC}" sibTransId="{C79E9E61-0D15-4EF6-A488-D1D6DDA92FB8}"/>
    <dgm:cxn modelId="{7E050B99-B221-4F51-AD9A-F4A89AA5E537}" type="presOf" srcId="{8B1E85E0-2CAF-4228-B3AE-BE4F91176126}" destId="{90BCCD37-FD5A-493B-98F4-7451A6A6C790}" srcOrd="0" destOrd="0" presId="urn:microsoft.com/office/officeart/2005/8/layout/radial1"/>
    <dgm:cxn modelId="{B8F6CE62-36A4-4FF5-AD75-87D27B2A1F61}" type="presOf" srcId="{D988EBF0-7279-4919-A055-4526926B70CC}" destId="{C2500B52-8503-4FCF-A671-B526361B4894}" srcOrd="1" destOrd="0" presId="urn:microsoft.com/office/officeart/2005/8/layout/radial1"/>
    <dgm:cxn modelId="{C0A85844-47CC-4D9B-8618-0414C3456B24}" type="presParOf" srcId="{90BCCD37-FD5A-493B-98F4-7451A6A6C790}" destId="{3DE9AB83-40D6-45DD-BC12-6F0216C859D6}" srcOrd="0" destOrd="0" presId="urn:microsoft.com/office/officeart/2005/8/layout/radial1"/>
    <dgm:cxn modelId="{3A937F3B-894C-49C6-B8F5-9FA5EB082C8E}" type="presParOf" srcId="{90BCCD37-FD5A-493B-98F4-7451A6A6C790}" destId="{939EF3F4-2DEE-4C12-8D8D-9F0689E9A2F6}" srcOrd="1" destOrd="0" presId="urn:microsoft.com/office/officeart/2005/8/layout/radial1"/>
    <dgm:cxn modelId="{4EFE2EBA-2ABA-40E2-9A57-F38F980EA30A}" type="presParOf" srcId="{939EF3F4-2DEE-4C12-8D8D-9F0689E9A2F6}" destId="{F6C3FE11-DDE5-40EB-B211-5D17D955DE7A}" srcOrd="0" destOrd="0" presId="urn:microsoft.com/office/officeart/2005/8/layout/radial1"/>
    <dgm:cxn modelId="{1DCAF736-ACDB-480C-80BF-F0A14611A789}" type="presParOf" srcId="{90BCCD37-FD5A-493B-98F4-7451A6A6C790}" destId="{C9932F3C-1A37-4621-ACD7-D1C528E92CB0}" srcOrd="2" destOrd="0" presId="urn:microsoft.com/office/officeart/2005/8/layout/radial1"/>
    <dgm:cxn modelId="{E68B8F52-BAE6-4B36-B24B-A6CD1CD2FD37}" type="presParOf" srcId="{90BCCD37-FD5A-493B-98F4-7451A6A6C790}" destId="{1924D513-02B9-4AEC-BEBA-BC067D3BD5FD}" srcOrd="3" destOrd="0" presId="urn:microsoft.com/office/officeart/2005/8/layout/radial1"/>
    <dgm:cxn modelId="{B3406CA1-CD4A-44A9-AAF2-A67AA1A92428}" type="presParOf" srcId="{1924D513-02B9-4AEC-BEBA-BC067D3BD5FD}" destId="{BB5F61CB-413C-4B36-B063-ABC75ED19A52}" srcOrd="0" destOrd="0" presId="urn:microsoft.com/office/officeart/2005/8/layout/radial1"/>
    <dgm:cxn modelId="{BA0FE4B8-3833-45F8-A861-93DB1B301DD7}" type="presParOf" srcId="{90BCCD37-FD5A-493B-98F4-7451A6A6C790}" destId="{B68590A4-F8ED-464A-8EA0-B7598C059B10}" srcOrd="4" destOrd="0" presId="urn:microsoft.com/office/officeart/2005/8/layout/radial1"/>
    <dgm:cxn modelId="{25AA6492-9726-4778-BA55-3D3CAB6A34F9}" type="presParOf" srcId="{90BCCD37-FD5A-493B-98F4-7451A6A6C790}" destId="{460FA944-3A8C-4458-9D04-EB42BBFB5BEF}" srcOrd="5" destOrd="0" presId="urn:microsoft.com/office/officeart/2005/8/layout/radial1"/>
    <dgm:cxn modelId="{DC5713F1-39A7-481E-B938-DCB6F7650718}" type="presParOf" srcId="{460FA944-3A8C-4458-9D04-EB42BBFB5BEF}" destId="{3E0FB602-E776-49AC-8C32-F95AC7B83F45}" srcOrd="0" destOrd="0" presId="urn:microsoft.com/office/officeart/2005/8/layout/radial1"/>
    <dgm:cxn modelId="{E8DDBDEE-A5D3-45C8-B6FB-318F1971C673}" type="presParOf" srcId="{90BCCD37-FD5A-493B-98F4-7451A6A6C790}" destId="{574E9139-8394-4B61-B71A-EB731E809144}" srcOrd="6" destOrd="0" presId="urn:microsoft.com/office/officeart/2005/8/layout/radial1"/>
    <dgm:cxn modelId="{68C7E3F4-82A4-4DE0-8149-BDD35E289A28}" type="presParOf" srcId="{90BCCD37-FD5A-493B-98F4-7451A6A6C790}" destId="{C8E7AEE5-D601-4911-A278-AC28860D22D9}" srcOrd="7" destOrd="0" presId="urn:microsoft.com/office/officeart/2005/8/layout/radial1"/>
    <dgm:cxn modelId="{C7A5DDBC-A8EB-4D33-94AF-FA9D958A9AD9}" type="presParOf" srcId="{C8E7AEE5-D601-4911-A278-AC28860D22D9}" destId="{0C2E7522-CAD0-49F9-866D-031B092919F2}" srcOrd="0" destOrd="0" presId="urn:microsoft.com/office/officeart/2005/8/layout/radial1"/>
    <dgm:cxn modelId="{441FCEEF-190E-4EE9-B325-6D4802FACF5D}" type="presParOf" srcId="{90BCCD37-FD5A-493B-98F4-7451A6A6C790}" destId="{EFAE8A5C-C701-439D-BC52-53D4769CF723}" srcOrd="8" destOrd="0" presId="urn:microsoft.com/office/officeart/2005/8/layout/radial1"/>
    <dgm:cxn modelId="{1B54E116-6791-4E4F-82D3-AC0A9F08C5C1}" type="presParOf" srcId="{90BCCD37-FD5A-493B-98F4-7451A6A6C790}" destId="{680A2EE3-2BBC-4D71-85DA-3CC7D16B0B6D}" srcOrd="9" destOrd="0" presId="urn:microsoft.com/office/officeart/2005/8/layout/radial1"/>
    <dgm:cxn modelId="{D7F01711-7B13-4552-BA9F-91A09DF2679B}" type="presParOf" srcId="{680A2EE3-2BBC-4D71-85DA-3CC7D16B0B6D}" destId="{EDDCA4EF-CD68-4655-BB2A-549590A84B9B}" srcOrd="0" destOrd="0" presId="urn:microsoft.com/office/officeart/2005/8/layout/radial1"/>
    <dgm:cxn modelId="{023A7D7D-193D-4AA3-A500-2FF0412EB847}" type="presParOf" srcId="{90BCCD37-FD5A-493B-98F4-7451A6A6C790}" destId="{EC0BCAA5-57F0-4285-AF31-DDFE86CB6B6C}" srcOrd="10" destOrd="0" presId="urn:microsoft.com/office/officeart/2005/8/layout/radial1"/>
    <dgm:cxn modelId="{CCD758C6-FA95-43A5-8F7A-895EAFA1F6A9}" type="presParOf" srcId="{90BCCD37-FD5A-493B-98F4-7451A6A6C790}" destId="{2A4C20D9-9E2A-4F72-919F-233418B167F2}" srcOrd="11" destOrd="0" presId="urn:microsoft.com/office/officeart/2005/8/layout/radial1"/>
    <dgm:cxn modelId="{5F00552A-07FF-477B-A14E-B8BE82111EBD}" type="presParOf" srcId="{2A4C20D9-9E2A-4F72-919F-233418B167F2}" destId="{EF114B6D-B445-4337-9C97-D01AD8D7A972}" srcOrd="0" destOrd="0" presId="urn:microsoft.com/office/officeart/2005/8/layout/radial1"/>
    <dgm:cxn modelId="{61E10DCB-D104-4A83-BE1E-7E1C939986F4}" type="presParOf" srcId="{90BCCD37-FD5A-493B-98F4-7451A6A6C790}" destId="{26E5E2E9-EE46-481B-AB92-ABEC93A738B9}" srcOrd="12" destOrd="0" presId="urn:microsoft.com/office/officeart/2005/8/layout/radial1"/>
    <dgm:cxn modelId="{F5CE3387-36E2-4A22-BDB2-5D8F8E1D91DD}" type="presParOf" srcId="{90BCCD37-FD5A-493B-98F4-7451A6A6C790}" destId="{422E3AF1-22F7-450C-9BBD-6EF7C2DD9514}" srcOrd="13" destOrd="0" presId="urn:microsoft.com/office/officeart/2005/8/layout/radial1"/>
    <dgm:cxn modelId="{681F7C93-CB40-42F7-897A-D99C55AA53E5}" type="presParOf" srcId="{422E3AF1-22F7-450C-9BBD-6EF7C2DD9514}" destId="{C2500B52-8503-4FCF-A671-B526361B4894}" srcOrd="0" destOrd="0" presId="urn:microsoft.com/office/officeart/2005/8/layout/radial1"/>
    <dgm:cxn modelId="{50889B7E-5A09-42A8-B327-835C195F78B3}" type="presParOf" srcId="{90BCCD37-FD5A-493B-98F4-7451A6A6C790}" destId="{E8E93D0B-766B-4874-A602-4B17424855A0}" srcOrd="14" destOrd="0" presId="urn:microsoft.com/office/officeart/2005/8/layout/radial1"/>
    <dgm:cxn modelId="{9595AB29-28D1-484A-85DF-0EF55C121E8A}" type="presParOf" srcId="{90BCCD37-FD5A-493B-98F4-7451A6A6C790}" destId="{345FAE33-B801-40FA-A518-24EB28C0BB86}" srcOrd="15" destOrd="0" presId="urn:microsoft.com/office/officeart/2005/8/layout/radial1"/>
    <dgm:cxn modelId="{16F80A29-8CDF-4562-8C30-A3525CB23ACD}" type="presParOf" srcId="{345FAE33-B801-40FA-A518-24EB28C0BB86}" destId="{EF840F2E-85AF-48E0-839D-7742DC302A1F}" srcOrd="0" destOrd="0" presId="urn:microsoft.com/office/officeart/2005/8/layout/radial1"/>
    <dgm:cxn modelId="{60FA7EFC-8555-4EFA-83E1-479E6257042E}" type="presParOf" srcId="{90BCCD37-FD5A-493B-98F4-7451A6A6C790}" destId="{8AC08AB6-EA7D-40AE-8302-D812AE793A91}" srcOrd="16" destOrd="0" presId="urn:microsoft.com/office/officeart/2005/8/layout/radial1"/>
    <dgm:cxn modelId="{21CE1E55-2941-47B4-BA8A-E2A409474B06}" type="presParOf" srcId="{90BCCD37-FD5A-493B-98F4-7451A6A6C790}" destId="{349EE93D-5E29-4F68-B0EF-F53DF16413A7}" srcOrd="17" destOrd="0" presId="urn:microsoft.com/office/officeart/2005/8/layout/radial1"/>
    <dgm:cxn modelId="{90813370-0AE2-445F-A676-49C26AB10ADE}" type="presParOf" srcId="{349EE93D-5E29-4F68-B0EF-F53DF16413A7}" destId="{ED3D7532-4332-48BD-AEE7-7CC7DF14FA15}" srcOrd="0" destOrd="0" presId="urn:microsoft.com/office/officeart/2005/8/layout/radial1"/>
    <dgm:cxn modelId="{7C442915-E190-4F3C-8525-E129FBA903F6}" type="presParOf" srcId="{90BCCD37-FD5A-493B-98F4-7451A6A6C790}" destId="{E8F68877-D0A6-49D1-8624-F733D888E6D4}" srcOrd="18" destOrd="0" presId="urn:microsoft.com/office/officeart/2005/8/layout/radial1"/>
    <dgm:cxn modelId="{93791114-9E99-426C-81EB-D4E6F261AAF2}" type="presParOf" srcId="{90BCCD37-FD5A-493B-98F4-7451A6A6C790}" destId="{5ECB002B-56B4-4CF7-BF02-E73F3A3F923E}" srcOrd="19" destOrd="0" presId="urn:microsoft.com/office/officeart/2005/8/layout/radial1"/>
    <dgm:cxn modelId="{C24079D8-980E-4E8D-979B-BCE5DB496585}" type="presParOf" srcId="{5ECB002B-56B4-4CF7-BF02-E73F3A3F923E}" destId="{2EF04DEE-2F0C-4764-BEC3-DE29B9CB72AE}" srcOrd="0" destOrd="0" presId="urn:microsoft.com/office/officeart/2005/8/layout/radial1"/>
    <dgm:cxn modelId="{D186BD44-B3EF-402B-8982-20F2542589EA}" type="presParOf" srcId="{90BCCD37-FD5A-493B-98F4-7451A6A6C790}" destId="{1048CECC-187B-4921-BF8B-830443CBD4EB}" srcOrd="20"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85A865-580A-49EE-8A73-CBF5A1AA3966}" type="doc">
      <dgm:prSet loTypeId="urn:microsoft.com/office/officeart/2005/8/layout/radial1" loCatId="relationship" qsTypeId="urn:microsoft.com/office/officeart/2005/8/quickstyle/simple1" qsCatId="simple" csTypeId="urn:microsoft.com/office/officeart/2005/8/colors/accent1_2" csCatId="accent1"/>
      <dgm:spPr/>
    </dgm:pt>
    <dgm:pt modelId="{06361A5F-8F93-4E6E-B36B-AC09EDA92DB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rgbClr val="000000"/>
              </a:solidFill>
              <a:effectLst/>
              <a:latin typeface="Calibri" panose="020F0502020204030204" pitchFamily="34" charset="0"/>
            </a:rPr>
            <a:t>YOU</a:t>
          </a:r>
          <a:endParaRPr kumimoji="0" lang="en-US" altLang="en-US" b="0" i="0" u="none" strike="noStrike" cap="none" normalizeH="0" baseline="0" smtClean="0">
            <a:ln>
              <a:noFill/>
            </a:ln>
            <a:solidFill>
              <a:schemeClr val="tx1"/>
            </a:solidFill>
            <a:effectLst/>
            <a:latin typeface="Arial" panose="020B0604020202020204" pitchFamily="34" charset="0"/>
          </a:endParaRPr>
        </a:p>
      </dgm:t>
    </dgm:pt>
    <dgm:pt modelId="{08A54EBD-8126-446C-9885-AC588FF6303A}" type="parTrans" cxnId="{9C7A8A4B-AE0F-4795-8EE5-3EB3394B65C2}">
      <dgm:prSet/>
      <dgm:spPr/>
    </dgm:pt>
    <dgm:pt modelId="{9628A400-CCAD-4E43-8778-CB809F29ADF5}" type="sibTrans" cxnId="{9C7A8A4B-AE0F-4795-8EE5-3EB3394B65C2}">
      <dgm:prSet/>
      <dgm:spPr/>
    </dgm:pt>
    <dgm:pt modelId="{8AFE724C-446C-45AE-9F76-A6BADD1DEF8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b="0" i="0" u="none" strike="noStrike" cap="none" normalizeH="0" baseline="0" smtClean="0">
            <a:ln>
              <a:noFill/>
            </a:ln>
            <a:solidFill>
              <a:schemeClr val="tx1"/>
            </a:solidFill>
            <a:effectLst/>
            <a:latin typeface="Arial" panose="020B0604020202020204" pitchFamily="34" charset="0"/>
          </a:endParaRPr>
        </a:p>
      </dgm:t>
    </dgm:pt>
    <dgm:pt modelId="{0F29149E-FDC6-4F4F-B3F9-91D40FF7DE1A}" type="parTrans" cxnId="{571AD019-7029-4ED2-A4CA-12FB8026EC72}">
      <dgm:prSet/>
      <dgm:spPr/>
      <dgm:t>
        <a:bodyPr/>
        <a:lstStyle/>
        <a:p>
          <a:endParaRPr lang="en-US"/>
        </a:p>
      </dgm:t>
    </dgm:pt>
    <dgm:pt modelId="{4E4724EB-2CC5-43C9-A683-FC618DB7B1C6}" type="sibTrans" cxnId="{571AD019-7029-4ED2-A4CA-12FB8026EC72}">
      <dgm:prSet/>
      <dgm:spPr/>
    </dgm:pt>
    <dgm:pt modelId="{067A3114-FA64-4278-8D3D-F3912F7AB2D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b="0" i="0" u="none" strike="noStrike" cap="none" normalizeH="0" baseline="0" smtClean="0">
            <a:ln>
              <a:noFill/>
            </a:ln>
            <a:solidFill>
              <a:schemeClr val="tx1"/>
            </a:solidFill>
            <a:effectLst/>
            <a:latin typeface="Arial" panose="020B0604020202020204" pitchFamily="34" charset="0"/>
          </a:endParaRPr>
        </a:p>
      </dgm:t>
    </dgm:pt>
    <dgm:pt modelId="{B9AC9DD0-C256-4B73-BFF1-0B5DFEFBDFFA}" type="parTrans" cxnId="{7EE05F75-838C-485F-B859-CB75656748DC}">
      <dgm:prSet/>
      <dgm:spPr/>
      <dgm:t>
        <a:bodyPr/>
        <a:lstStyle/>
        <a:p>
          <a:endParaRPr lang="en-US"/>
        </a:p>
      </dgm:t>
    </dgm:pt>
    <dgm:pt modelId="{5DF4C91B-A63F-40BB-BF76-059C7D130897}" type="sibTrans" cxnId="{7EE05F75-838C-485F-B859-CB75656748DC}">
      <dgm:prSet/>
      <dgm:spPr/>
    </dgm:pt>
    <dgm:pt modelId="{8C3EE439-2F92-4011-99E9-73C1804D070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b="0" i="0" u="none" strike="noStrike" cap="none" normalizeH="0" baseline="0" smtClean="0">
            <a:ln>
              <a:noFill/>
            </a:ln>
            <a:solidFill>
              <a:schemeClr val="tx1"/>
            </a:solidFill>
            <a:effectLst/>
            <a:latin typeface="Arial" panose="020B0604020202020204" pitchFamily="34" charset="0"/>
          </a:endParaRPr>
        </a:p>
      </dgm:t>
    </dgm:pt>
    <dgm:pt modelId="{99B9BB18-781E-4B98-835A-1A4C1C7B3B09}" type="parTrans" cxnId="{A54EAA31-20F2-43DB-8F47-4D2BDA6670CA}">
      <dgm:prSet/>
      <dgm:spPr/>
      <dgm:t>
        <a:bodyPr/>
        <a:lstStyle/>
        <a:p>
          <a:endParaRPr lang="en-US"/>
        </a:p>
      </dgm:t>
    </dgm:pt>
    <dgm:pt modelId="{A62BB98B-E17C-47AF-9CAC-67BAD5971533}" type="sibTrans" cxnId="{A54EAA31-20F2-43DB-8F47-4D2BDA6670CA}">
      <dgm:prSet/>
      <dgm:spPr/>
    </dgm:pt>
    <dgm:pt modelId="{254F3043-BEB0-4BC0-AE65-E72C9EA5E9C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b="0" i="0" u="none" strike="noStrike" cap="none" normalizeH="0" baseline="0" smtClean="0">
            <a:ln>
              <a:noFill/>
            </a:ln>
            <a:solidFill>
              <a:schemeClr val="tx1"/>
            </a:solidFill>
            <a:effectLst/>
            <a:latin typeface="Arial" panose="020B0604020202020204" pitchFamily="34" charset="0"/>
          </a:endParaRPr>
        </a:p>
      </dgm:t>
    </dgm:pt>
    <dgm:pt modelId="{4FD36710-4CDD-4356-BF44-CA99369BA6BF}" type="parTrans" cxnId="{8B8285D1-EEFF-433C-9EDD-AD9E48776062}">
      <dgm:prSet/>
      <dgm:spPr/>
      <dgm:t>
        <a:bodyPr/>
        <a:lstStyle/>
        <a:p>
          <a:endParaRPr lang="en-US"/>
        </a:p>
      </dgm:t>
    </dgm:pt>
    <dgm:pt modelId="{42EE2BAA-ED37-4D39-94C4-B9C630787FCD}" type="sibTrans" cxnId="{8B8285D1-EEFF-433C-9EDD-AD9E48776062}">
      <dgm:prSet/>
      <dgm:spPr/>
    </dgm:pt>
    <dgm:pt modelId="{FF1444F1-830C-4575-A7C0-1607677A982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b="0" i="0" u="none" strike="noStrike" cap="none" normalizeH="0" baseline="0" smtClean="0">
            <a:ln>
              <a:noFill/>
            </a:ln>
            <a:solidFill>
              <a:schemeClr val="tx1"/>
            </a:solidFill>
            <a:effectLst/>
            <a:latin typeface="Arial" panose="020B0604020202020204" pitchFamily="34" charset="0"/>
          </a:endParaRPr>
        </a:p>
      </dgm:t>
    </dgm:pt>
    <dgm:pt modelId="{9BB0AAA4-87F6-433B-982A-6A3C7126AAAD}" type="parTrans" cxnId="{6735A9C1-1DBD-41D7-BEC2-FEACC0911855}">
      <dgm:prSet/>
      <dgm:spPr/>
      <dgm:t>
        <a:bodyPr/>
        <a:lstStyle/>
        <a:p>
          <a:endParaRPr lang="en-US"/>
        </a:p>
      </dgm:t>
    </dgm:pt>
    <dgm:pt modelId="{3974E524-08CA-4F7E-BE49-BED86A0C7CC7}" type="sibTrans" cxnId="{6735A9C1-1DBD-41D7-BEC2-FEACC0911855}">
      <dgm:prSet/>
      <dgm:spPr/>
    </dgm:pt>
    <dgm:pt modelId="{35B76433-A2A7-4D82-9098-FD47E76B554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b="0" i="0" u="none" strike="noStrike" cap="none" normalizeH="0" baseline="0" smtClean="0">
            <a:ln>
              <a:noFill/>
            </a:ln>
            <a:solidFill>
              <a:schemeClr val="tx1"/>
            </a:solidFill>
            <a:effectLst/>
            <a:latin typeface="Arial" panose="020B0604020202020204" pitchFamily="34" charset="0"/>
          </a:endParaRPr>
        </a:p>
      </dgm:t>
    </dgm:pt>
    <dgm:pt modelId="{454913BA-03D0-4EFD-9CB2-92BE14F31682}" type="parTrans" cxnId="{115A24D5-3E2E-4E71-B363-91772C10D0AF}">
      <dgm:prSet/>
      <dgm:spPr/>
      <dgm:t>
        <a:bodyPr/>
        <a:lstStyle/>
        <a:p>
          <a:endParaRPr lang="en-US"/>
        </a:p>
      </dgm:t>
    </dgm:pt>
    <dgm:pt modelId="{F99F1B43-E74B-4495-AB27-7EA6002B7F40}" type="sibTrans" cxnId="{115A24D5-3E2E-4E71-B363-91772C10D0AF}">
      <dgm:prSet/>
      <dgm:spPr/>
    </dgm:pt>
    <dgm:pt modelId="{DA63971D-0544-4454-81F5-1DB5E4C5EA03}" type="pres">
      <dgm:prSet presAssocID="{ED85A865-580A-49EE-8A73-CBF5A1AA3966}" presName="cycle" presStyleCnt="0">
        <dgm:presLayoutVars>
          <dgm:chMax val="1"/>
          <dgm:dir/>
          <dgm:animLvl val="ctr"/>
          <dgm:resizeHandles val="exact"/>
        </dgm:presLayoutVars>
      </dgm:prSet>
      <dgm:spPr/>
    </dgm:pt>
    <dgm:pt modelId="{CBA49B6D-A573-4EE6-B201-E2266A5264C5}" type="pres">
      <dgm:prSet presAssocID="{06361A5F-8F93-4E6E-B36B-AC09EDA92DB9}" presName="centerShape" presStyleLbl="node0" presStyleIdx="0" presStyleCnt="1"/>
      <dgm:spPr/>
      <dgm:t>
        <a:bodyPr/>
        <a:lstStyle/>
        <a:p>
          <a:endParaRPr lang="en-US"/>
        </a:p>
      </dgm:t>
    </dgm:pt>
    <dgm:pt modelId="{ADF083D6-E109-45D0-A5BE-D1AE62A120A0}" type="pres">
      <dgm:prSet presAssocID="{0F29149E-FDC6-4F4F-B3F9-91D40FF7DE1A}" presName="Name9" presStyleLbl="parChTrans1D2" presStyleIdx="0" presStyleCnt="6"/>
      <dgm:spPr/>
      <dgm:t>
        <a:bodyPr/>
        <a:lstStyle/>
        <a:p>
          <a:endParaRPr lang="en-US"/>
        </a:p>
      </dgm:t>
    </dgm:pt>
    <dgm:pt modelId="{721C556E-DB11-488F-B033-E59CFD32FB5B}" type="pres">
      <dgm:prSet presAssocID="{0F29149E-FDC6-4F4F-B3F9-91D40FF7DE1A}" presName="connTx" presStyleLbl="parChTrans1D2" presStyleIdx="0" presStyleCnt="6"/>
      <dgm:spPr/>
      <dgm:t>
        <a:bodyPr/>
        <a:lstStyle/>
        <a:p>
          <a:endParaRPr lang="en-US"/>
        </a:p>
      </dgm:t>
    </dgm:pt>
    <dgm:pt modelId="{CEE0820C-6930-4696-9918-A447E3062CE4}" type="pres">
      <dgm:prSet presAssocID="{8AFE724C-446C-45AE-9F76-A6BADD1DEF81}" presName="node" presStyleLbl="node1" presStyleIdx="0" presStyleCnt="6">
        <dgm:presLayoutVars>
          <dgm:bulletEnabled val="1"/>
        </dgm:presLayoutVars>
      </dgm:prSet>
      <dgm:spPr/>
      <dgm:t>
        <a:bodyPr/>
        <a:lstStyle/>
        <a:p>
          <a:endParaRPr lang="en-US"/>
        </a:p>
      </dgm:t>
    </dgm:pt>
    <dgm:pt modelId="{2B7406BD-46AC-480C-AD94-B2FBFE4B7B27}" type="pres">
      <dgm:prSet presAssocID="{B9AC9DD0-C256-4B73-BFF1-0B5DFEFBDFFA}" presName="Name9" presStyleLbl="parChTrans1D2" presStyleIdx="1" presStyleCnt="6"/>
      <dgm:spPr/>
      <dgm:t>
        <a:bodyPr/>
        <a:lstStyle/>
        <a:p>
          <a:endParaRPr lang="en-US"/>
        </a:p>
      </dgm:t>
    </dgm:pt>
    <dgm:pt modelId="{951D1711-8122-409E-B60D-DE7A738A985C}" type="pres">
      <dgm:prSet presAssocID="{B9AC9DD0-C256-4B73-BFF1-0B5DFEFBDFFA}" presName="connTx" presStyleLbl="parChTrans1D2" presStyleIdx="1" presStyleCnt="6"/>
      <dgm:spPr/>
      <dgm:t>
        <a:bodyPr/>
        <a:lstStyle/>
        <a:p>
          <a:endParaRPr lang="en-US"/>
        </a:p>
      </dgm:t>
    </dgm:pt>
    <dgm:pt modelId="{5CA71B3D-D30B-46CC-AF27-7081ABC3B555}" type="pres">
      <dgm:prSet presAssocID="{067A3114-FA64-4278-8D3D-F3912F7AB2D5}" presName="node" presStyleLbl="node1" presStyleIdx="1" presStyleCnt="6">
        <dgm:presLayoutVars>
          <dgm:bulletEnabled val="1"/>
        </dgm:presLayoutVars>
      </dgm:prSet>
      <dgm:spPr/>
      <dgm:t>
        <a:bodyPr/>
        <a:lstStyle/>
        <a:p>
          <a:endParaRPr lang="en-US"/>
        </a:p>
      </dgm:t>
    </dgm:pt>
    <dgm:pt modelId="{369E191E-D1CA-4C9E-8A1B-C0CBD468611F}" type="pres">
      <dgm:prSet presAssocID="{99B9BB18-781E-4B98-835A-1A4C1C7B3B09}" presName="Name9" presStyleLbl="parChTrans1D2" presStyleIdx="2" presStyleCnt="6"/>
      <dgm:spPr/>
      <dgm:t>
        <a:bodyPr/>
        <a:lstStyle/>
        <a:p>
          <a:endParaRPr lang="en-US"/>
        </a:p>
      </dgm:t>
    </dgm:pt>
    <dgm:pt modelId="{5803E9ED-8902-43E9-839C-7BBF1572D7A9}" type="pres">
      <dgm:prSet presAssocID="{99B9BB18-781E-4B98-835A-1A4C1C7B3B09}" presName="connTx" presStyleLbl="parChTrans1D2" presStyleIdx="2" presStyleCnt="6"/>
      <dgm:spPr/>
      <dgm:t>
        <a:bodyPr/>
        <a:lstStyle/>
        <a:p>
          <a:endParaRPr lang="en-US"/>
        </a:p>
      </dgm:t>
    </dgm:pt>
    <dgm:pt modelId="{4F010980-DDB7-440C-93B1-D204FCA4E72D}" type="pres">
      <dgm:prSet presAssocID="{8C3EE439-2F92-4011-99E9-73C1804D070C}" presName="node" presStyleLbl="node1" presStyleIdx="2" presStyleCnt="6">
        <dgm:presLayoutVars>
          <dgm:bulletEnabled val="1"/>
        </dgm:presLayoutVars>
      </dgm:prSet>
      <dgm:spPr/>
      <dgm:t>
        <a:bodyPr/>
        <a:lstStyle/>
        <a:p>
          <a:endParaRPr lang="en-US"/>
        </a:p>
      </dgm:t>
    </dgm:pt>
    <dgm:pt modelId="{C8C42377-1199-47D9-B5FB-7C508E937C89}" type="pres">
      <dgm:prSet presAssocID="{4FD36710-4CDD-4356-BF44-CA99369BA6BF}" presName="Name9" presStyleLbl="parChTrans1D2" presStyleIdx="3" presStyleCnt="6"/>
      <dgm:spPr/>
      <dgm:t>
        <a:bodyPr/>
        <a:lstStyle/>
        <a:p>
          <a:endParaRPr lang="en-US"/>
        </a:p>
      </dgm:t>
    </dgm:pt>
    <dgm:pt modelId="{71510594-84C0-477D-A922-9C0AEF325E98}" type="pres">
      <dgm:prSet presAssocID="{4FD36710-4CDD-4356-BF44-CA99369BA6BF}" presName="connTx" presStyleLbl="parChTrans1D2" presStyleIdx="3" presStyleCnt="6"/>
      <dgm:spPr/>
      <dgm:t>
        <a:bodyPr/>
        <a:lstStyle/>
        <a:p>
          <a:endParaRPr lang="en-US"/>
        </a:p>
      </dgm:t>
    </dgm:pt>
    <dgm:pt modelId="{FC6F698D-35F4-43C1-82F8-3916141A3C14}" type="pres">
      <dgm:prSet presAssocID="{254F3043-BEB0-4BC0-AE65-E72C9EA5E9CE}" presName="node" presStyleLbl="node1" presStyleIdx="3" presStyleCnt="6">
        <dgm:presLayoutVars>
          <dgm:bulletEnabled val="1"/>
        </dgm:presLayoutVars>
      </dgm:prSet>
      <dgm:spPr/>
      <dgm:t>
        <a:bodyPr/>
        <a:lstStyle/>
        <a:p>
          <a:endParaRPr lang="en-US"/>
        </a:p>
      </dgm:t>
    </dgm:pt>
    <dgm:pt modelId="{D228BA7F-BED4-42D2-A01F-FBB8428230F7}" type="pres">
      <dgm:prSet presAssocID="{9BB0AAA4-87F6-433B-982A-6A3C7126AAAD}" presName="Name9" presStyleLbl="parChTrans1D2" presStyleIdx="4" presStyleCnt="6"/>
      <dgm:spPr/>
      <dgm:t>
        <a:bodyPr/>
        <a:lstStyle/>
        <a:p>
          <a:endParaRPr lang="en-US"/>
        </a:p>
      </dgm:t>
    </dgm:pt>
    <dgm:pt modelId="{7B27D448-3A33-43B6-AE09-8596E231C2A7}" type="pres">
      <dgm:prSet presAssocID="{9BB0AAA4-87F6-433B-982A-6A3C7126AAAD}" presName="connTx" presStyleLbl="parChTrans1D2" presStyleIdx="4" presStyleCnt="6"/>
      <dgm:spPr/>
      <dgm:t>
        <a:bodyPr/>
        <a:lstStyle/>
        <a:p>
          <a:endParaRPr lang="en-US"/>
        </a:p>
      </dgm:t>
    </dgm:pt>
    <dgm:pt modelId="{9BB97600-52FC-405A-8A3F-160DD3D63072}" type="pres">
      <dgm:prSet presAssocID="{FF1444F1-830C-4575-A7C0-1607677A982C}" presName="node" presStyleLbl="node1" presStyleIdx="4" presStyleCnt="6">
        <dgm:presLayoutVars>
          <dgm:bulletEnabled val="1"/>
        </dgm:presLayoutVars>
      </dgm:prSet>
      <dgm:spPr/>
      <dgm:t>
        <a:bodyPr/>
        <a:lstStyle/>
        <a:p>
          <a:endParaRPr lang="en-US"/>
        </a:p>
      </dgm:t>
    </dgm:pt>
    <dgm:pt modelId="{4C7B5616-8F4F-4BA7-9021-325730539138}" type="pres">
      <dgm:prSet presAssocID="{454913BA-03D0-4EFD-9CB2-92BE14F31682}" presName="Name9" presStyleLbl="parChTrans1D2" presStyleIdx="5" presStyleCnt="6"/>
      <dgm:spPr/>
      <dgm:t>
        <a:bodyPr/>
        <a:lstStyle/>
        <a:p>
          <a:endParaRPr lang="en-US"/>
        </a:p>
      </dgm:t>
    </dgm:pt>
    <dgm:pt modelId="{DBBD6FCB-D1F4-4818-ABA4-A7A17069A36F}" type="pres">
      <dgm:prSet presAssocID="{454913BA-03D0-4EFD-9CB2-92BE14F31682}" presName="connTx" presStyleLbl="parChTrans1D2" presStyleIdx="5" presStyleCnt="6"/>
      <dgm:spPr/>
      <dgm:t>
        <a:bodyPr/>
        <a:lstStyle/>
        <a:p>
          <a:endParaRPr lang="en-US"/>
        </a:p>
      </dgm:t>
    </dgm:pt>
    <dgm:pt modelId="{E2A533F1-B71B-4B8E-84FF-DB5AB78B715E}" type="pres">
      <dgm:prSet presAssocID="{35B76433-A2A7-4D82-9098-FD47E76B5545}" presName="node" presStyleLbl="node1" presStyleIdx="5" presStyleCnt="6">
        <dgm:presLayoutVars>
          <dgm:bulletEnabled val="1"/>
        </dgm:presLayoutVars>
      </dgm:prSet>
      <dgm:spPr/>
      <dgm:t>
        <a:bodyPr/>
        <a:lstStyle/>
        <a:p>
          <a:endParaRPr lang="en-US"/>
        </a:p>
      </dgm:t>
    </dgm:pt>
  </dgm:ptLst>
  <dgm:cxnLst>
    <dgm:cxn modelId="{B497BE6C-3EEB-4712-B65E-4928FB976563}" type="presOf" srcId="{35B76433-A2A7-4D82-9098-FD47E76B5545}" destId="{E2A533F1-B71B-4B8E-84FF-DB5AB78B715E}" srcOrd="0" destOrd="0" presId="urn:microsoft.com/office/officeart/2005/8/layout/radial1"/>
    <dgm:cxn modelId="{229B045C-AE34-4637-9ED0-F73AA5171264}" type="presOf" srcId="{06361A5F-8F93-4E6E-B36B-AC09EDA92DB9}" destId="{CBA49B6D-A573-4EE6-B201-E2266A5264C5}" srcOrd="0" destOrd="0" presId="urn:microsoft.com/office/officeart/2005/8/layout/radial1"/>
    <dgm:cxn modelId="{A8EE40D6-E02D-4FD1-B55C-DFB7FFA8553C}" type="presOf" srcId="{454913BA-03D0-4EFD-9CB2-92BE14F31682}" destId="{4C7B5616-8F4F-4BA7-9021-325730539138}" srcOrd="0" destOrd="0" presId="urn:microsoft.com/office/officeart/2005/8/layout/radial1"/>
    <dgm:cxn modelId="{BA6C1232-27A0-4B30-BD62-5F0756E3C083}" type="presOf" srcId="{9BB0AAA4-87F6-433B-982A-6A3C7126AAAD}" destId="{7B27D448-3A33-43B6-AE09-8596E231C2A7}" srcOrd="1" destOrd="0" presId="urn:microsoft.com/office/officeart/2005/8/layout/radial1"/>
    <dgm:cxn modelId="{DD73D07C-9E8C-4DE4-B956-B5AD6E6C93BD}" type="presOf" srcId="{9BB0AAA4-87F6-433B-982A-6A3C7126AAAD}" destId="{D228BA7F-BED4-42D2-A01F-FBB8428230F7}" srcOrd="0" destOrd="0" presId="urn:microsoft.com/office/officeart/2005/8/layout/radial1"/>
    <dgm:cxn modelId="{98E85912-DFF9-4955-8AC5-239C417DED81}" type="presOf" srcId="{FF1444F1-830C-4575-A7C0-1607677A982C}" destId="{9BB97600-52FC-405A-8A3F-160DD3D63072}" srcOrd="0" destOrd="0" presId="urn:microsoft.com/office/officeart/2005/8/layout/radial1"/>
    <dgm:cxn modelId="{E316FAF5-DA7A-4D26-BD2A-9EC61D9ED33F}" type="presOf" srcId="{0F29149E-FDC6-4F4F-B3F9-91D40FF7DE1A}" destId="{721C556E-DB11-488F-B033-E59CFD32FB5B}" srcOrd="1" destOrd="0" presId="urn:microsoft.com/office/officeart/2005/8/layout/radial1"/>
    <dgm:cxn modelId="{9C7A8A4B-AE0F-4795-8EE5-3EB3394B65C2}" srcId="{ED85A865-580A-49EE-8A73-CBF5A1AA3966}" destId="{06361A5F-8F93-4E6E-B36B-AC09EDA92DB9}" srcOrd="0" destOrd="0" parTransId="{08A54EBD-8126-446C-9885-AC588FF6303A}" sibTransId="{9628A400-CCAD-4E43-8778-CB809F29ADF5}"/>
    <dgm:cxn modelId="{A96DEA85-CC6A-4958-9E39-A9DC0B4C526D}" type="presOf" srcId="{8C3EE439-2F92-4011-99E9-73C1804D070C}" destId="{4F010980-DDB7-440C-93B1-D204FCA4E72D}" srcOrd="0" destOrd="0" presId="urn:microsoft.com/office/officeart/2005/8/layout/radial1"/>
    <dgm:cxn modelId="{A48A4388-378E-4A27-B4FB-F705977853E4}" type="presOf" srcId="{254F3043-BEB0-4BC0-AE65-E72C9EA5E9CE}" destId="{FC6F698D-35F4-43C1-82F8-3916141A3C14}" srcOrd="0" destOrd="0" presId="urn:microsoft.com/office/officeart/2005/8/layout/radial1"/>
    <dgm:cxn modelId="{5D458423-F3E1-4DCB-9F00-C6DC216681CD}" type="presOf" srcId="{B9AC9DD0-C256-4B73-BFF1-0B5DFEFBDFFA}" destId="{2B7406BD-46AC-480C-AD94-B2FBFE4B7B27}" srcOrd="0" destOrd="0" presId="urn:microsoft.com/office/officeart/2005/8/layout/radial1"/>
    <dgm:cxn modelId="{8310427A-6DFE-4BA1-A09A-DB8CBB59A553}" type="presOf" srcId="{454913BA-03D0-4EFD-9CB2-92BE14F31682}" destId="{DBBD6FCB-D1F4-4818-ABA4-A7A17069A36F}" srcOrd="1" destOrd="0" presId="urn:microsoft.com/office/officeart/2005/8/layout/radial1"/>
    <dgm:cxn modelId="{6735A9C1-1DBD-41D7-BEC2-FEACC0911855}" srcId="{06361A5F-8F93-4E6E-B36B-AC09EDA92DB9}" destId="{FF1444F1-830C-4575-A7C0-1607677A982C}" srcOrd="4" destOrd="0" parTransId="{9BB0AAA4-87F6-433B-982A-6A3C7126AAAD}" sibTransId="{3974E524-08CA-4F7E-BE49-BED86A0C7CC7}"/>
    <dgm:cxn modelId="{571AD019-7029-4ED2-A4CA-12FB8026EC72}" srcId="{06361A5F-8F93-4E6E-B36B-AC09EDA92DB9}" destId="{8AFE724C-446C-45AE-9F76-A6BADD1DEF81}" srcOrd="0" destOrd="0" parTransId="{0F29149E-FDC6-4F4F-B3F9-91D40FF7DE1A}" sibTransId="{4E4724EB-2CC5-43C9-A683-FC618DB7B1C6}"/>
    <dgm:cxn modelId="{20CC0579-1288-4B47-9CFF-DBD46607C687}" type="presOf" srcId="{8AFE724C-446C-45AE-9F76-A6BADD1DEF81}" destId="{CEE0820C-6930-4696-9918-A447E3062CE4}" srcOrd="0" destOrd="0" presId="urn:microsoft.com/office/officeart/2005/8/layout/radial1"/>
    <dgm:cxn modelId="{115A24D5-3E2E-4E71-B363-91772C10D0AF}" srcId="{06361A5F-8F93-4E6E-B36B-AC09EDA92DB9}" destId="{35B76433-A2A7-4D82-9098-FD47E76B5545}" srcOrd="5" destOrd="0" parTransId="{454913BA-03D0-4EFD-9CB2-92BE14F31682}" sibTransId="{F99F1B43-E74B-4495-AB27-7EA6002B7F40}"/>
    <dgm:cxn modelId="{18B72729-96A7-435C-9A37-6F3360961C0C}" type="presOf" srcId="{4FD36710-4CDD-4356-BF44-CA99369BA6BF}" destId="{C8C42377-1199-47D9-B5FB-7C508E937C89}" srcOrd="0" destOrd="0" presId="urn:microsoft.com/office/officeart/2005/8/layout/radial1"/>
    <dgm:cxn modelId="{8B8285D1-EEFF-433C-9EDD-AD9E48776062}" srcId="{06361A5F-8F93-4E6E-B36B-AC09EDA92DB9}" destId="{254F3043-BEB0-4BC0-AE65-E72C9EA5E9CE}" srcOrd="3" destOrd="0" parTransId="{4FD36710-4CDD-4356-BF44-CA99369BA6BF}" sibTransId="{42EE2BAA-ED37-4D39-94C4-B9C630787FCD}"/>
    <dgm:cxn modelId="{7EE05F75-838C-485F-B859-CB75656748DC}" srcId="{06361A5F-8F93-4E6E-B36B-AC09EDA92DB9}" destId="{067A3114-FA64-4278-8D3D-F3912F7AB2D5}" srcOrd="1" destOrd="0" parTransId="{B9AC9DD0-C256-4B73-BFF1-0B5DFEFBDFFA}" sibTransId="{5DF4C91B-A63F-40BB-BF76-059C7D130897}"/>
    <dgm:cxn modelId="{7CF06000-CD06-4955-AD36-4428CE6F67DC}" type="presOf" srcId="{4FD36710-4CDD-4356-BF44-CA99369BA6BF}" destId="{71510594-84C0-477D-A922-9C0AEF325E98}" srcOrd="1" destOrd="0" presId="urn:microsoft.com/office/officeart/2005/8/layout/radial1"/>
    <dgm:cxn modelId="{8CD247F0-7EC2-4F02-B6C9-EC3476B61718}" type="presOf" srcId="{067A3114-FA64-4278-8D3D-F3912F7AB2D5}" destId="{5CA71B3D-D30B-46CC-AF27-7081ABC3B555}" srcOrd="0" destOrd="0" presId="urn:microsoft.com/office/officeart/2005/8/layout/radial1"/>
    <dgm:cxn modelId="{D233EB75-2CD6-4CA5-BD5B-8EA34FEAB923}" type="presOf" srcId="{99B9BB18-781E-4B98-835A-1A4C1C7B3B09}" destId="{369E191E-D1CA-4C9E-8A1B-C0CBD468611F}" srcOrd="0" destOrd="0" presId="urn:microsoft.com/office/officeart/2005/8/layout/radial1"/>
    <dgm:cxn modelId="{331F4DDB-B777-48C5-B664-74FA98904B8F}" type="presOf" srcId="{B9AC9DD0-C256-4B73-BFF1-0B5DFEFBDFFA}" destId="{951D1711-8122-409E-B60D-DE7A738A985C}" srcOrd="1" destOrd="0" presId="urn:microsoft.com/office/officeart/2005/8/layout/radial1"/>
    <dgm:cxn modelId="{A54EAA31-20F2-43DB-8F47-4D2BDA6670CA}" srcId="{06361A5F-8F93-4E6E-B36B-AC09EDA92DB9}" destId="{8C3EE439-2F92-4011-99E9-73C1804D070C}" srcOrd="2" destOrd="0" parTransId="{99B9BB18-781E-4B98-835A-1A4C1C7B3B09}" sibTransId="{A62BB98B-E17C-47AF-9CAC-67BAD5971533}"/>
    <dgm:cxn modelId="{9C6E1976-41E8-4804-B781-A55FE0F8B99D}" type="presOf" srcId="{0F29149E-FDC6-4F4F-B3F9-91D40FF7DE1A}" destId="{ADF083D6-E109-45D0-A5BE-D1AE62A120A0}" srcOrd="0" destOrd="0" presId="urn:microsoft.com/office/officeart/2005/8/layout/radial1"/>
    <dgm:cxn modelId="{518AFF6B-0C42-492F-9E70-1E529B5DF0BE}" type="presOf" srcId="{ED85A865-580A-49EE-8A73-CBF5A1AA3966}" destId="{DA63971D-0544-4454-81F5-1DB5E4C5EA03}" srcOrd="0" destOrd="0" presId="urn:microsoft.com/office/officeart/2005/8/layout/radial1"/>
    <dgm:cxn modelId="{D93663AE-2DCF-4D9A-948B-BB0A0CC2CFD5}" type="presOf" srcId="{99B9BB18-781E-4B98-835A-1A4C1C7B3B09}" destId="{5803E9ED-8902-43E9-839C-7BBF1572D7A9}" srcOrd="1" destOrd="0" presId="urn:microsoft.com/office/officeart/2005/8/layout/radial1"/>
    <dgm:cxn modelId="{AA574F40-69E6-4723-9757-82B12C33376E}" type="presParOf" srcId="{DA63971D-0544-4454-81F5-1DB5E4C5EA03}" destId="{CBA49B6D-A573-4EE6-B201-E2266A5264C5}" srcOrd="0" destOrd="0" presId="urn:microsoft.com/office/officeart/2005/8/layout/radial1"/>
    <dgm:cxn modelId="{343FAB52-C4A4-4145-A1C5-DB21BDF091AF}" type="presParOf" srcId="{DA63971D-0544-4454-81F5-1DB5E4C5EA03}" destId="{ADF083D6-E109-45D0-A5BE-D1AE62A120A0}" srcOrd="1" destOrd="0" presId="urn:microsoft.com/office/officeart/2005/8/layout/radial1"/>
    <dgm:cxn modelId="{DC0BD9AE-BCAE-4C76-9ED8-91BBEB7BC602}" type="presParOf" srcId="{ADF083D6-E109-45D0-A5BE-D1AE62A120A0}" destId="{721C556E-DB11-488F-B033-E59CFD32FB5B}" srcOrd="0" destOrd="0" presId="urn:microsoft.com/office/officeart/2005/8/layout/radial1"/>
    <dgm:cxn modelId="{294D3475-8D40-4F2C-BD6A-C1503CA4EAC0}" type="presParOf" srcId="{DA63971D-0544-4454-81F5-1DB5E4C5EA03}" destId="{CEE0820C-6930-4696-9918-A447E3062CE4}" srcOrd="2" destOrd="0" presId="urn:microsoft.com/office/officeart/2005/8/layout/radial1"/>
    <dgm:cxn modelId="{62488836-E08F-4E3E-8008-8455A06C76D1}" type="presParOf" srcId="{DA63971D-0544-4454-81F5-1DB5E4C5EA03}" destId="{2B7406BD-46AC-480C-AD94-B2FBFE4B7B27}" srcOrd="3" destOrd="0" presId="urn:microsoft.com/office/officeart/2005/8/layout/radial1"/>
    <dgm:cxn modelId="{5D83577A-A51D-4982-BEBD-5DE7447FEDC2}" type="presParOf" srcId="{2B7406BD-46AC-480C-AD94-B2FBFE4B7B27}" destId="{951D1711-8122-409E-B60D-DE7A738A985C}" srcOrd="0" destOrd="0" presId="urn:microsoft.com/office/officeart/2005/8/layout/radial1"/>
    <dgm:cxn modelId="{BA659C12-5088-421E-AA47-7FE98652A7CE}" type="presParOf" srcId="{DA63971D-0544-4454-81F5-1DB5E4C5EA03}" destId="{5CA71B3D-D30B-46CC-AF27-7081ABC3B555}" srcOrd="4" destOrd="0" presId="urn:microsoft.com/office/officeart/2005/8/layout/radial1"/>
    <dgm:cxn modelId="{C226FDCE-FF45-4CC2-966C-DC21A5EA382D}" type="presParOf" srcId="{DA63971D-0544-4454-81F5-1DB5E4C5EA03}" destId="{369E191E-D1CA-4C9E-8A1B-C0CBD468611F}" srcOrd="5" destOrd="0" presId="urn:microsoft.com/office/officeart/2005/8/layout/radial1"/>
    <dgm:cxn modelId="{CC8732FC-C97B-4825-AC91-28F340C55A41}" type="presParOf" srcId="{369E191E-D1CA-4C9E-8A1B-C0CBD468611F}" destId="{5803E9ED-8902-43E9-839C-7BBF1572D7A9}" srcOrd="0" destOrd="0" presId="urn:microsoft.com/office/officeart/2005/8/layout/radial1"/>
    <dgm:cxn modelId="{CBA4F7E7-E5DD-4C2A-A48A-7F6DAFE46C08}" type="presParOf" srcId="{DA63971D-0544-4454-81F5-1DB5E4C5EA03}" destId="{4F010980-DDB7-440C-93B1-D204FCA4E72D}" srcOrd="6" destOrd="0" presId="urn:microsoft.com/office/officeart/2005/8/layout/radial1"/>
    <dgm:cxn modelId="{EA56A982-DBE3-40B0-B0AB-813BA4E3364E}" type="presParOf" srcId="{DA63971D-0544-4454-81F5-1DB5E4C5EA03}" destId="{C8C42377-1199-47D9-B5FB-7C508E937C89}" srcOrd="7" destOrd="0" presId="urn:microsoft.com/office/officeart/2005/8/layout/radial1"/>
    <dgm:cxn modelId="{9C09D110-CD18-43D7-933D-1BD9B61A7134}" type="presParOf" srcId="{C8C42377-1199-47D9-B5FB-7C508E937C89}" destId="{71510594-84C0-477D-A922-9C0AEF325E98}" srcOrd="0" destOrd="0" presId="urn:microsoft.com/office/officeart/2005/8/layout/radial1"/>
    <dgm:cxn modelId="{0FBEB27A-ACA4-4F16-9A23-3E52DB189F63}" type="presParOf" srcId="{DA63971D-0544-4454-81F5-1DB5E4C5EA03}" destId="{FC6F698D-35F4-43C1-82F8-3916141A3C14}" srcOrd="8" destOrd="0" presId="urn:microsoft.com/office/officeart/2005/8/layout/radial1"/>
    <dgm:cxn modelId="{5B10A557-5987-4B7C-ADE2-F26C1B89C41A}" type="presParOf" srcId="{DA63971D-0544-4454-81F5-1DB5E4C5EA03}" destId="{D228BA7F-BED4-42D2-A01F-FBB8428230F7}" srcOrd="9" destOrd="0" presId="urn:microsoft.com/office/officeart/2005/8/layout/radial1"/>
    <dgm:cxn modelId="{B89ED0A0-029D-42CE-82D0-A4842A88B6F5}" type="presParOf" srcId="{D228BA7F-BED4-42D2-A01F-FBB8428230F7}" destId="{7B27D448-3A33-43B6-AE09-8596E231C2A7}" srcOrd="0" destOrd="0" presId="urn:microsoft.com/office/officeart/2005/8/layout/radial1"/>
    <dgm:cxn modelId="{56E69E9A-AD60-4ED0-B05B-9E2EB09AB1C4}" type="presParOf" srcId="{DA63971D-0544-4454-81F5-1DB5E4C5EA03}" destId="{9BB97600-52FC-405A-8A3F-160DD3D63072}" srcOrd="10" destOrd="0" presId="urn:microsoft.com/office/officeart/2005/8/layout/radial1"/>
    <dgm:cxn modelId="{F1BC79C9-19C1-4529-9BE4-A58DF2177458}" type="presParOf" srcId="{DA63971D-0544-4454-81F5-1DB5E4C5EA03}" destId="{4C7B5616-8F4F-4BA7-9021-325730539138}" srcOrd="11" destOrd="0" presId="urn:microsoft.com/office/officeart/2005/8/layout/radial1"/>
    <dgm:cxn modelId="{0B99F42A-CC18-4F60-8F7C-A12F5D8D60C8}" type="presParOf" srcId="{4C7B5616-8F4F-4BA7-9021-325730539138}" destId="{DBBD6FCB-D1F4-4818-ABA4-A7A17069A36F}" srcOrd="0" destOrd="0" presId="urn:microsoft.com/office/officeart/2005/8/layout/radial1"/>
    <dgm:cxn modelId="{8394B623-36C4-43A2-B501-3C0ADB269F88}" type="presParOf" srcId="{DA63971D-0544-4454-81F5-1DB5E4C5EA03}" destId="{E2A533F1-B71B-4B8E-84FF-DB5AB78B715E}"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D26CEB-9978-42CA-A71F-8CE178B69E6E}">
      <dsp:nvSpPr>
        <dsp:cNvPr id="0" name=""/>
        <dsp:cNvSpPr/>
      </dsp:nvSpPr>
      <dsp:spPr>
        <a:xfrm>
          <a:off x="4603088" y="174174"/>
          <a:ext cx="4359092" cy="1494228"/>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altLang="en-US" sz="1900" b="1" kern="1200" dirty="0" smtClean="0"/>
            <a:t>Learn about the benefit of demonstrating culturally competent attitudes and behaviors in an organizational setting</a:t>
          </a:r>
          <a:endParaRPr lang="en-US" altLang="en-US" sz="1900" b="1" kern="1200" dirty="0"/>
        </a:p>
      </dsp:txBody>
      <dsp:txXfrm>
        <a:off x="4603088" y="174174"/>
        <a:ext cx="4359092" cy="1494228"/>
      </dsp:txXfrm>
    </dsp:sp>
    <dsp:sp modelId="{5BB2ADE4-728D-41BD-8D7C-A669FFACAD4D}">
      <dsp:nvSpPr>
        <dsp:cNvPr id="0" name=""/>
        <dsp:cNvSpPr/>
      </dsp:nvSpPr>
      <dsp:spPr>
        <a:xfrm>
          <a:off x="4677979" y="2071353"/>
          <a:ext cx="4205020" cy="1782912"/>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altLang="en-US" sz="1900" b="1" kern="1200" dirty="0" smtClean="0"/>
            <a:t>Discuss strategies for enhancing cultural competence to improve relationships and perform better in the work setting </a:t>
          </a:r>
          <a:endParaRPr lang="en-US" altLang="en-US" sz="1900" b="1" kern="1200" dirty="0">
            <a:latin typeface="Calisto MT" panose="02040603050505030304" pitchFamily="18" charset="0"/>
          </a:endParaRPr>
        </a:p>
      </dsp:txBody>
      <dsp:txXfrm>
        <a:off x="4677979" y="2071353"/>
        <a:ext cx="4205020" cy="1782912"/>
      </dsp:txXfrm>
    </dsp:sp>
    <dsp:sp modelId="{E080278B-675A-47CD-B058-28E12CF0EF9D}">
      <dsp:nvSpPr>
        <dsp:cNvPr id="0" name=""/>
        <dsp:cNvSpPr/>
      </dsp:nvSpPr>
      <dsp:spPr>
        <a:xfrm flipH="1">
          <a:off x="43562" y="1821289"/>
          <a:ext cx="4081014" cy="2212883"/>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altLang="en-US" sz="1900" b="1" kern="1200" dirty="0" smtClean="0"/>
            <a:t>Explore the Cultural Competence Continuum as a personal and organizational evaluation tool</a:t>
          </a:r>
          <a:endParaRPr lang="en-US" altLang="en-US" sz="1900" b="1" kern="1200" dirty="0"/>
        </a:p>
      </dsp:txBody>
      <dsp:txXfrm>
        <a:off x="43562" y="1821289"/>
        <a:ext cx="4081014" cy="2212883"/>
      </dsp:txXfrm>
    </dsp:sp>
    <dsp:sp modelId="{60A50097-D096-4A22-8F84-34D396E05A61}">
      <dsp:nvSpPr>
        <dsp:cNvPr id="0" name=""/>
        <dsp:cNvSpPr/>
      </dsp:nvSpPr>
      <dsp:spPr>
        <a:xfrm>
          <a:off x="0" y="0"/>
          <a:ext cx="4205020" cy="1499401"/>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altLang="en-US" sz="1900" b="1" kern="1200" dirty="0" smtClean="0"/>
            <a:t>Understand how one’s worldview, biases, and assumptions impact relationships with others, including co-workers, clients, and community stakeholders</a:t>
          </a:r>
          <a:endParaRPr lang="en-US" altLang="en-US" sz="1900" b="1" kern="1200" dirty="0"/>
        </a:p>
      </dsp:txBody>
      <dsp:txXfrm>
        <a:off x="0" y="0"/>
        <a:ext cx="4205020" cy="14994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FC249-505F-4C2B-BC7C-FB53159B1EA1}">
      <dsp:nvSpPr>
        <dsp:cNvPr id="0" name=""/>
        <dsp:cNvSpPr/>
      </dsp:nvSpPr>
      <dsp:spPr>
        <a:xfrm>
          <a:off x="1501139" y="67627"/>
          <a:ext cx="3246120" cy="3246120"/>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457200" marR="0" lvl="1"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kern="1200" cap="none" normalizeH="0" baseline="0" smtClean="0">
              <a:ln>
                <a:noFill/>
              </a:ln>
              <a:solidFill>
                <a:schemeClr val="tx1"/>
              </a:solidFill>
              <a:effectLst/>
              <a:latin typeface="Arial" panose="020B0604020202020204" pitchFamily="34" charset="0"/>
            </a:rPr>
            <a:t>BEHAVIOR</a:t>
          </a:r>
        </a:p>
        <a:p>
          <a:pPr marL="457200" marR="0" lvl="1"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kern="1200" cap="none" normalizeH="0" baseline="0" smtClean="0">
              <a:ln>
                <a:noFill/>
              </a:ln>
              <a:solidFill>
                <a:schemeClr val="tx1"/>
              </a:solidFill>
              <a:effectLst/>
              <a:latin typeface="Arial" panose="020B0604020202020204" pitchFamily="34" charset="0"/>
            </a:rPr>
            <a:t>Actions</a:t>
          </a:r>
        </a:p>
      </dsp:txBody>
      <dsp:txXfrm>
        <a:off x="1933956" y="635698"/>
        <a:ext cx="2380488" cy="1460754"/>
      </dsp:txXfrm>
    </dsp:sp>
    <dsp:sp modelId="{ABF04363-E105-4414-9566-93B739205E6A}">
      <dsp:nvSpPr>
        <dsp:cNvPr id="0" name=""/>
        <dsp:cNvSpPr/>
      </dsp:nvSpPr>
      <dsp:spPr>
        <a:xfrm>
          <a:off x="2672448" y="2096452"/>
          <a:ext cx="3246120" cy="3246120"/>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kern="1200" cap="none" normalizeH="0" baseline="0" smtClean="0">
              <a:ln>
                <a:noFill/>
              </a:ln>
              <a:solidFill>
                <a:schemeClr val="tx1"/>
              </a:solidFill>
              <a:effectLst/>
              <a:latin typeface="Arial" panose="020B0604020202020204" pitchFamily="34" charset="0"/>
            </a:rPr>
            <a:t>	ATTITUDES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kern="1200" cap="none" normalizeH="0" baseline="0" smtClean="0">
              <a:ln>
                <a:noFill/>
              </a:ln>
              <a:solidFill>
                <a:schemeClr val="tx1"/>
              </a:solidFill>
              <a:effectLst/>
              <a:latin typeface="Arial" panose="020B0604020202020204" pitchFamily="34" charset="0"/>
            </a:rPr>
            <a:t>	Values, Beliefs, Judgments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kern="1200" cap="none" normalizeH="0" baseline="0" smtClean="0">
            <a:ln>
              <a:noFill/>
            </a:ln>
            <a:solidFill>
              <a:schemeClr val="tx1"/>
            </a:solidFill>
            <a:effectLst/>
            <a:latin typeface="Arial" panose="020B0604020202020204" pitchFamily="34" charset="0"/>
          </a:endParaRPr>
        </a:p>
      </dsp:txBody>
      <dsp:txXfrm>
        <a:off x="3665220" y="2935033"/>
        <a:ext cx="1947672" cy="1785366"/>
      </dsp:txXfrm>
    </dsp:sp>
    <dsp:sp modelId="{F463D174-09B6-45DA-93C6-F4C50106FDCD}">
      <dsp:nvSpPr>
        <dsp:cNvPr id="0" name=""/>
        <dsp:cNvSpPr/>
      </dsp:nvSpPr>
      <dsp:spPr>
        <a:xfrm>
          <a:off x="329831" y="2096452"/>
          <a:ext cx="3246120" cy="3246120"/>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kern="1200" cap="none" normalizeH="0" baseline="0" smtClean="0">
              <a:ln>
                <a:noFill/>
              </a:ln>
              <a:solidFill>
                <a:schemeClr val="tx1"/>
              </a:solidFill>
              <a:effectLst/>
              <a:latin typeface="Arial" panose="020B0604020202020204" pitchFamily="34" charset="0"/>
            </a:rPr>
            <a:t>KNOWLEDGE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kern="1200" cap="none" normalizeH="0" baseline="0" smtClean="0">
              <a:ln>
                <a:noFill/>
              </a:ln>
              <a:solidFill>
                <a:schemeClr val="tx1"/>
              </a:solidFill>
              <a:effectLst/>
              <a:latin typeface="Arial" panose="020B0604020202020204" pitchFamily="34" charset="0"/>
            </a:rPr>
            <a:t>Thoughts/Awareness</a:t>
          </a:r>
        </a:p>
      </dsp:txBody>
      <dsp:txXfrm>
        <a:off x="635507" y="2935033"/>
        <a:ext cx="1947672" cy="17853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9AB83-40D6-45DD-BC12-6F0216C859D6}">
      <dsp:nvSpPr>
        <dsp:cNvPr id="0" name=""/>
        <dsp:cNvSpPr/>
      </dsp:nvSpPr>
      <dsp:spPr>
        <a:xfrm>
          <a:off x="3764281" y="2312685"/>
          <a:ext cx="1234436" cy="123443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kern="1200" cap="none" normalizeH="0" baseline="0" smtClean="0">
              <a:ln>
                <a:noFill/>
              </a:ln>
              <a:solidFill>
                <a:schemeClr val="tx1"/>
              </a:solidFill>
              <a:effectLst/>
              <a:latin typeface="Arial Black" panose="020B0A04020102020204" pitchFamily="34" charset="0"/>
            </a:rPr>
            <a:t>CULTURAL IDENTITIES</a:t>
          </a:r>
        </a:p>
      </dsp:txBody>
      <dsp:txXfrm>
        <a:off x="3945060" y="2493464"/>
        <a:ext cx="872878" cy="872878"/>
      </dsp:txXfrm>
    </dsp:sp>
    <dsp:sp modelId="{939EF3F4-2DEE-4C12-8D8D-9F0689E9A2F6}">
      <dsp:nvSpPr>
        <dsp:cNvPr id="0" name=""/>
        <dsp:cNvSpPr/>
      </dsp:nvSpPr>
      <dsp:spPr>
        <a:xfrm rot="16200000">
          <a:off x="3845541" y="1764048"/>
          <a:ext cx="1071917" cy="25356"/>
        </a:xfrm>
        <a:custGeom>
          <a:avLst/>
          <a:gdLst/>
          <a:ahLst/>
          <a:cxnLst/>
          <a:rect l="0" t="0" r="0" b="0"/>
          <a:pathLst>
            <a:path>
              <a:moveTo>
                <a:pt x="0" y="12678"/>
              </a:moveTo>
              <a:lnTo>
                <a:pt x="1071917" y="1267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354702" y="1749928"/>
        <a:ext cx="53595" cy="53595"/>
      </dsp:txXfrm>
    </dsp:sp>
    <dsp:sp modelId="{C9932F3C-1A37-4621-ACD7-D1C528E92CB0}">
      <dsp:nvSpPr>
        <dsp:cNvPr id="0" name=""/>
        <dsp:cNvSpPr/>
      </dsp:nvSpPr>
      <dsp:spPr>
        <a:xfrm>
          <a:off x="3764281" y="6331"/>
          <a:ext cx="1234436" cy="123443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0" i="0" u="none" strike="noStrike" kern="1200" cap="none" normalizeH="0" baseline="0" smtClean="0">
              <a:ln>
                <a:noFill/>
              </a:ln>
              <a:solidFill>
                <a:schemeClr val="tx1"/>
              </a:solidFill>
              <a:effectLst/>
              <a:latin typeface="Verdana" panose="020B0604030504040204" pitchFamily="34" charset="0"/>
            </a:rPr>
            <a:t>RACE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0" i="0" u="none" strike="noStrike" kern="1200" cap="none" normalizeH="0" baseline="0" smtClean="0">
              <a:ln>
                <a:noFill/>
              </a:ln>
              <a:solidFill>
                <a:schemeClr val="tx1"/>
              </a:solidFill>
              <a:effectLst/>
              <a:latin typeface="Verdana" panose="020B0604030504040204" pitchFamily="34" charset="0"/>
            </a:rPr>
            <a:t>AGE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0" i="0" u="none" strike="noStrike" kern="1200" cap="none" normalizeH="0" baseline="0" smtClean="0">
              <a:ln>
                <a:noFill/>
              </a:ln>
              <a:solidFill>
                <a:schemeClr val="tx1"/>
              </a:solidFill>
              <a:effectLst/>
              <a:latin typeface="Verdana" panose="020B0604030504040204" pitchFamily="34" charset="0"/>
            </a:rPr>
            <a:t>GENDER</a:t>
          </a:r>
        </a:p>
      </dsp:txBody>
      <dsp:txXfrm>
        <a:off x="3945060" y="187110"/>
        <a:ext cx="872878" cy="872878"/>
      </dsp:txXfrm>
    </dsp:sp>
    <dsp:sp modelId="{1924D513-02B9-4AEC-BEBA-BC067D3BD5FD}">
      <dsp:nvSpPr>
        <dsp:cNvPr id="0" name=""/>
        <dsp:cNvSpPr/>
      </dsp:nvSpPr>
      <dsp:spPr>
        <a:xfrm rot="18609451">
          <a:off x="4578202" y="2012180"/>
          <a:ext cx="1133940" cy="25356"/>
        </a:xfrm>
        <a:custGeom>
          <a:avLst/>
          <a:gdLst/>
          <a:ahLst/>
          <a:cxnLst/>
          <a:rect l="0" t="0" r="0" b="0"/>
          <a:pathLst>
            <a:path>
              <a:moveTo>
                <a:pt x="0" y="12678"/>
              </a:moveTo>
              <a:lnTo>
                <a:pt x="1133940" y="1267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116824" y="1996510"/>
        <a:ext cx="56697" cy="56697"/>
      </dsp:txXfrm>
    </dsp:sp>
    <dsp:sp modelId="{B68590A4-F8ED-464A-8EA0-B7598C059B10}">
      <dsp:nvSpPr>
        <dsp:cNvPr id="0" name=""/>
        <dsp:cNvSpPr/>
      </dsp:nvSpPr>
      <dsp:spPr>
        <a:xfrm>
          <a:off x="5291627" y="502596"/>
          <a:ext cx="1234436" cy="123443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0" i="0" u="none" strike="noStrike" kern="1200" cap="none" normalizeH="0" baseline="0" smtClean="0">
              <a:ln>
                <a:noFill/>
              </a:ln>
              <a:solidFill>
                <a:schemeClr val="tx1"/>
              </a:solidFill>
              <a:effectLst/>
              <a:latin typeface="Verdana" panose="020B0604030504040204" pitchFamily="34" charset="0"/>
            </a:rPr>
            <a:t>FAMILY AND COMMUNITY SUPPORT</a:t>
          </a:r>
        </a:p>
      </dsp:txBody>
      <dsp:txXfrm>
        <a:off x="5472406" y="683375"/>
        <a:ext cx="872878" cy="872878"/>
      </dsp:txXfrm>
    </dsp:sp>
    <dsp:sp modelId="{460FA944-3A8C-4458-9D04-EB42BBFB5BEF}">
      <dsp:nvSpPr>
        <dsp:cNvPr id="0" name=""/>
        <dsp:cNvSpPr/>
      </dsp:nvSpPr>
      <dsp:spPr>
        <a:xfrm rot="20899239">
          <a:off x="4972594" y="2661799"/>
          <a:ext cx="1289108" cy="25356"/>
        </a:xfrm>
        <a:custGeom>
          <a:avLst/>
          <a:gdLst/>
          <a:ahLst/>
          <a:cxnLst/>
          <a:rect l="0" t="0" r="0" b="0"/>
          <a:pathLst>
            <a:path>
              <a:moveTo>
                <a:pt x="0" y="12678"/>
              </a:moveTo>
              <a:lnTo>
                <a:pt x="1289108" y="1267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84920" y="2642250"/>
        <a:ext cx="64455" cy="64455"/>
      </dsp:txXfrm>
    </dsp:sp>
    <dsp:sp modelId="{574E9139-8394-4B61-B71A-EB731E809144}">
      <dsp:nvSpPr>
        <dsp:cNvPr id="0" name=""/>
        <dsp:cNvSpPr/>
      </dsp:nvSpPr>
      <dsp:spPr>
        <a:xfrm>
          <a:off x="6235578" y="1801833"/>
          <a:ext cx="1234436" cy="123443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kern="1200" cap="none" normalizeH="0" baseline="0" smtClean="0">
            <a:ln>
              <a:noFill/>
            </a:ln>
            <a:solidFill>
              <a:schemeClr val="tx1"/>
            </a:solidFill>
            <a:effectLst/>
            <a:latin typeface="Candara" panose="020E0502030303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0" i="0" u="none" strike="noStrike" kern="1200" cap="none" normalizeH="0" baseline="0" smtClean="0">
              <a:ln>
                <a:noFill/>
              </a:ln>
              <a:solidFill>
                <a:schemeClr val="tx1"/>
              </a:solidFill>
              <a:effectLst/>
              <a:latin typeface="Verdana" panose="020B0604030504040204" pitchFamily="34" charset="0"/>
            </a:rPr>
            <a:t>OPPRESSION EXPERIENCE</a:t>
          </a:r>
        </a:p>
      </dsp:txBody>
      <dsp:txXfrm>
        <a:off x="6416357" y="1982612"/>
        <a:ext cx="872878" cy="872878"/>
      </dsp:txXfrm>
    </dsp:sp>
    <dsp:sp modelId="{C8E7AEE5-D601-4911-A278-AC28860D22D9}">
      <dsp:nvSpPr>
        <dsp:cNvPr id="0" name=""/>
        <dsp:cNvSpPr/>
      </dsp:nvSpPr>
      <dsp:spPr>
        <a:xfrm rot="1433960">
          <a:off x="4882836" y="3464772"/>
          <a:ext cx="1468624" cy="25356"/>
        </a:xfrm>
        <a:custGeom>
          <a:avLst/>
          <a:gdLst/>
          <a:ahLst/>
          <a:cxnLst/>
          <a:rect l="0" t="0" r="0" b="0"/>
          <a:pathLst>
            <a:path>
              <a:moveTo>
                <a:pt x="0" y="12678"/>
              </a:moveTo>
              <a:lnTo>
                <a:pt x="1468624" y="1267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80432" y="3440735"/>
        <a:ext cx="73431" cy="73431"/>
      </dsp:txXfrm>
    </dsp:sp>
    <dsp:sp modelId="{EFAE8A5C-C701-439D-BC52-53D4769CF723}">
      <dsp:nvSpPr>
        <dsp:cNvPr id="0" name=""/>
        <dsp:cNvSpPr/>
      </dsp:nvSpPr>
      <dsp:spPr>
        <a:xfrm>
          <a:off x="6235578" y="3407779"/>
          <a:ext cx="1234436" cy="123443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0" i="0" u="none" strike="noStrike" kern="1200" cap="none" normalizeH="0" baseline="0" smtClean="0">
              <a:ln>
                <a:noFill/>
              </a:ln>
              <a:solidFill>
                <a:srgbClr val="000000"/>
              </a:solidFill>
              <a:effectLst/>
              <a:latin typeface="Verdana" panose="020B0604030504040204" pitchFamily="34" charset="0"/>
            </a:rPr>
            <a:t>SES</a:t>
          </a:r>
          <a:endParaRPr kumimoji="0" lang="en-US" altLang="en-US" sz="700" b="0" i="0" u="none" strike="noStrike" kern="1200" cap="none" normalizeH="0" baseline="0" smtClean="0">
            <a:ln>
              <a:noFill/>
            </a:ln>
            <a:solidFill>
              <a:schemeClr val="tx1"/>
            </a:solidFill>
            <a:effectLst/>
            <a:latin typeface="Verdana" panose="020B0604030504040204" pitchFamily="34" charset="0"/>
          </a:endParaRPr>
        </a:p>
      </dsp:txBody>
      <dsp:txXfrm>
        <a:off x="6416357" y="3588558"/>
        <a:ext cx="872878" cy="872878"/>
      </dsp:txXfrm>
    </dsp:sp>
    <dsp:sp modelId="{680A2EE3-2BBC-4D71-85DA-3CC7D16B0B6D}">
      <dsp:nvSpPr>
        <dsp:cNvPr id="0" name=""/>
        <dsp:cNvSpPr/>
      </dsp:nvSpPr>
      <dsp:spPr>
        <a:xfrm rot="3447970">
          <a:off x="4342390" y="4114391"/>
          <a:ext cx="1605564" cy="25356"/>
        </a:xfrm>
        <a:custGeom>
          <a:avLst/>
          <a:gdLst/>
          <a:ahLst/>
          <a:cxnLst/>
          <a:rect l="0" t="0" r="0" b="0"/>
          <a:pathLst>
            <a:path>
              <a:moveTo>
                <a:pt x="0" y="12678"/>
              </a:moveTo>
              <a:lnTo>
                <a:pt x="1605564" y="1267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105033" y="4086930"/>
        <a:ext cx="80278" cy="80278"/>
      </dsp:txXfrm>
    </dsp:sp>
    <dsp:sp modelId="{EC0BCAA5-57F0-4285-AF31-DDFE86CB6B6C}">
      <dsp:nvSpPr>
        <dsp:cNvPr id="0" name=""/>
        <dsp:cNvSpPr/>
      </dsp:nvSpPr>
      <dsp:spPr>
        <a:xfrm>
          <a:off x="5291627" y="4707016"/>
          <a:ext cx="1234436" cy="123443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1" i="0" u="none" strike="noStrike" kern="1200" cap="none" normalizeH="0" baseline="0" smtClean="0">
            <a:ln>
              <a:noFill/>
            </a:ln>
            <a:solidFill>
              <a:schemeClr val="tx1"/>
            </a:solidFill>
            <a:effectLst/>
            <a:latin typeface="Candara" panose="020E0502030303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0" i="0" u="none" strike="noStrike" kern="1200" cap="none" normalizeH="0" baseline="0" smtClean="0">
              <a:ln>
                <a:noFill/>
              </a:ln>
              <a:solidFill>
                <a:schemeClr val="tx1"/>
              </a:solidFill>
              <a:effectLst/>
              <a:latin typeface="Verdana" panose="020B0604030504040204" pitchFamily="34" charset="0"/>
            </a:rPr>
            <a:t>RELIGION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0" i="0" u="none" strike="noStrike" kern="1200" cap="none" normalizeH="0" baseline="0" smtClean="0">
              <a:ln>
                <a:noFill/>
              </a:ln>
              <a:solidFill>
                <a:schemeClr val="tx1"/>
              </a:solidFill>
              <a:effectLst/>
              <a:latin typeface="Verdana" panose="020B0604030504040204" pitchFamily="34" charset="0"/>
            </a:rPr>
            <a:t>BELIEFS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0" i="0" u="none" strike="noStrike" kern="1200" cap="none" normalizeH="0" baseline="0" smtClean="0">
              <a:ln>
                <a:noFill/>
              </a:ln>
              <a:solidFill>
                <a:schemeClr val="tx1"/>
              </a:solidFill>
              <a:effectLst/>
              <a:latin typeface="Verdana" panose="020B0604030504040204" pitchFamily="34" charset="0"/>
            </a:rPr>
            <a:t>VALUES</a:t>
          </a:r>
        </a:p>
      </dsp:txBody>
      <dsp:txXfrm>
        <a:off x="5472406" y="4887795"/>
        <a:ext cx="872878" cy="872878"/>
      </dsp:txXfrm>
    </dsp:sp>
    <dsp:sp modelId="{2A4C20D9-9E2A-4F72-919F-233418B167F2}">
      <dsp:nvSpPr>
        <dsp:cNvPr id="0" name=""/>
        <dsp:cNvSpPr/>
      </dsp:nvSpPr>
      <dsp:spPr>
        <a:xfrm rot="5400000">
          <a:off x="3553420" y="4362523"/>
          <a:ext cx="1656159" cy="25356"/>
        </a:xfrm>
        <a:custGeom>
          <a:avLst/>
          <a:gdLst/>
          <a:ahLst/>
          <a:cxnLst/>
          <a:rect l="0" t="0" r="0" b="0"/>
          <a:pathLst>
            <a:path>
              <a:moveTo>
                <a:pt x="0" y="12678"/>
              </a:moveTo>
              <a:lnTo>
                <a:pt x="1656159" y="1267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340096" y="4333797"/>
        <a:ext cx="82807" cy="82807"/>
      </dsp:txXfrm>
    </dsp:sp>
    <dsp:sp modelId="{26E5E2E9-EE46-481B-AB92-ABEC93A738B9}">
      <dsp:nvSpPr>
        <dsp:cNvPr id="0" name=""/>
        <dsp:cNvSpPr/>
      </dsp:nvSpPr>
      <dsp:spPr>
        <a:xfrm>
          <a:off x="3764281" y="5203281"/>
          <a:ext cx="1234436" cy="123443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0" i="0" u="none" strike="noStrike" kern="1200" cap="none" normalizeH="0" baseline="0" smtClean="0">
              <a:ln>
                <a:noFill/>
              </a:ln>
              <a:solidFill>
                <a:schemeClr val="tx1"/>
              </a:solidFill>
              <a:effectLst/>
              <a:latin typeface="Verdana" panose="020B0604030504040204" pitchFamily="34" charset="0"/>
            </a:rPr>
            <a:t>EDUCATION</a:t>
          </a:r>
        </a:p>
      </dsp:txBody>
      <dsp:txXfrm>
        <a:off x="3945060" y="5384060"/>
        <a:ext cx="872878" cy="872878"/>
      </dsp:txXfrm>
    </dsp:sp>
    <dsp:sp modelId="{422E3AF1-22F7-450C-9BBD-6EF7C2DD9514}">
      <dsp:nvSpPr>
        <dsp:cNvPr id="0" name=""/>
        <dsp:cNvSpPr/>
      </dsp:nvSpPr>
      <dsp:spPr>
        <a:xfrm rot="7352030">
          <a:off x="2815045" y="4114391"/>
          <a:ext cx="1605564" cy="25356"/>
        </a:xfrm>
        <a:custGeom>
          <a:avLst/>
          <a:gdLst/>
          <a:ahLst/>
          <a:cxnLst/>
          <a:rect l="0" t="0" r="0" b="0"/>
          <a:pathLst>
            <a:path>
              <a:moveTo>
                <a:pt x="0" y="12678"/>
              </a:moveTo>
              <a:lnTo>
                <a:pt x="1605564" y="1267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577688" y="4086930"/>
        <a:ext cx="80278" cy="80278"/>
      </dsp:txXfrm>
    </dsp:sp>
    <dsp:sp modelId="{E8E93D0B-766B-4874-A602-4B17424855A0}">
      <dsp:nvSpPr>
        <dsp:cNvPr id="0" name=""/>
        <dsp:cNvSpPr/>
      </dsp:nvSpPr>
      <dsp:spPr>
        <a:xfrm>
          <a:off x="2236936" y="4707016"/>
          <a:ext cx="1234436" cy="123443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0" i="0" u="none" strike="noStrike" kern="1200" cap="none" normalizeH="0" baseline="0" smtClean="0">
              <a:ln>
                <a:noFill/>
              </a:ln>
              <a:solidFill>
                <a:schemeClr val="tx1"/>
              </a:solidFill>
              <a:effectLst/>
              <a:latin typeface="Verdana" panose="020B0604030504040204" pitchFamily="34" charset="0"/>
            </a:rPr>
            <a:t>ACCULTURATION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0" i="0" u="none" strike="noStrike" kern="1200" cap="none" normalizeH="0" baseline="0" smtClean="0">
              <a:ln>
                <a:noFill/>
              </a:ln>
              <a:solidFill>
                <a:schemeClr val="tx1"/>
              </a:solidFill>
              <a:effectLst/>
              <a:latin typeface="Verdana" panose="020B0604030504040204" pitchFamily="34" charset="0"/>
            </a:rPr>
            <a:t>LANGUAGE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0" i="0" u="none" strike="noStrike" kern="1200" cap="none" normalizeH="0" baseline="0" smtClean="0">
              <a:ln>
                <a:noFill/>
              </a:ln>
              <a:solidFill>
                <a:schemeClr val="tx1"/>
              </a:solidFill>
              <a:effectLst/>
              <a:latin typeface="Verdana" panose="020B0604030504040204" pitchFamily="34" charset="0"/>
            </a:rPr>
            <a:t>SOCIAL IDENTITY</a:t>
          </a:r>
        </a:p>
      </dsp:txBody>
      <dsp:txXfrm>
        <a:off x="2417715" y="4887795"/>
        <a:ext cx="872878" cy="872878"/>
      </dsp:txXfrm>
    </dsp:sp>
    <dsp:sp modelId="{345FAE33-B801-40FA-A518-24EB28C0BB86}">
      <dsp:nvSpPr>
        <dsp:cNvPr id="0" name=""/>
        <dsp:cNvSpPr/>
      </dsp:nvSpPr>
      <dsp:spPr>
        <a:xfrm rot="9366040">
          <a:off x="2411539" y="3464772"/>
          <a:ext cx="1468624" cy="25356"/>
        </a:xfrm>
        <a:custGeom>
          <a:avLst/>
          <a:gdLst/>
          <a:ahLst/>
          <a:cxnLst/>
          <a:rect l="0" t="0" r="0" b="0"/>
          <a:pathLst>
            <a:path>
              <a:moveTo>
                <a:pt x="0" y="12678"/>
              </a:moveTo>
              <a:lnTo>
                <a:pt x="1468624" y="1267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109136" y="3440735"/>
        <a:ext cx="73431" cy="73431"/>
      </dsp:txXfrm>
    </dsp:sp>
    <dsp:sp modelId="{8AC08AB6-EA7D-40AE-8302-D812AE793A91}">
      <dsp:nvSpPr>
        <dsp:cNvPr id="0" name=""/>
        <dsp:cNvSpPr/>
      </dsp:nvSpPr>
      <dsp:spPr>
        <a:xfrm>
          <a:off x="1292985" y="3407779"/>
          <a:ext cx="1234436" cy="123443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0" i="0" u="none" strike="noStrike" kern="1200" cap="none" normalizeH="0" baseline="0" smtClean="0">
            <a:ln>
              <a:noFill/>
            </a:ln>
            <a:solidFill>
              <a:schemeClr val="tx1"/>
            </a:solidFill>
            <a:effectLst/>
            <a:latin typeface="Candara" panose="020E0502030303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0" i="0" u="none" strike="noStrike" kern="1200" cap="none" normalizeH="0" baseline="0" smtClean="0">
              <a:ln>
                <a:noFill/>
              </a:ln>
              <a:solidFill>
                <a:schemeClr val="tx1"/>
              </a:solidFill>
              <a:effectLst/>
              <a:latin typeface="Verdana" panose="020B0604030504040204" pitchFamily="34" charset="0"/>
            </a:rPr>
            <a:t>IMMIGRATION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0" i="0" u="none" strike="noStrike" kern="1200" cap="none" normalizeH="0" baseline="0" smtClean="0">
              <a:ln>
                <a:noFill/>
              </a:ln>
              <a:solidFill>
                <a:schemeClr val="tx1"/>
              </a:solidFill>
              <a:effectLst/>
              <a:latin typeface="Verdana" panose="020B0604030504040204" pitchFamily="34" charset="0"/>
            </a:rPr>
            <a:t>STATUS</a:t>
          </a:r>
        </a:p>
      </dsp:txBody>
      <dsp:txXfrm>
        <a:off x="1473764" y="3588558"/>
        <a:ext cx="872878" cy="872878"/>
      </dsp:txXfrm>
    </dsp:sp>
    <dsp:sp modelId="{349EE93D-5E29-4F68-B0EF-F53DF16413A7}">
      <dsp:nvSpPr>
        <dsp:cNvPr id="0" name=""/>
        <dsp:cNvSpPr/>
      </dsp:nvSpPr>
      <dsp:spPr>
        <a:xfrm rot="11500761">
          <a:off x="2501297" y="2661799"/>
          <a:ext cx="1289108" cy="25356"/>
        </a:xfrm>
        <a:custGeom>
          <a:avLst/>
          <a:gdLst/>
          <a:ahLst/>
          <a:cxnLst/>
          <a:rect l="0" t="0" r="0" b="0"/>
          <a:pathLst>
            <a:path>
              <a:moveTo>
                <a:pt x="0" y="12678"/>
              </a:moveTo>
              <a:lnTo>
                <a:pt x="1289108" y="1267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113624" y="2642250"/>
        <a:ext cx="64455" cy="64455"/>
      </dsp:txXfrm>
    </dsp:sp>
    <dsp:sp modelId="{E8F68877-D0A6-49D1-8624-F733D888E6D4}">
      <dsp:nvSpPr>
        <dsp:cNvPr id="0" name=""/>
        <dsp:cNvSpPr/>
      </dsp:nvSpPr>
      <dsp:spPr>
        <a:xfrm>
          <a:off x="1292985" y="1801833"/>
          <a:ext cx="1234436" cy="123443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700" b="0" i="0" u="none" strike="noStrike" kern="1200" cap="none" normalizeH="0" baseline="0" smtClean="0">
            <a:ln>
              <a:noFill/>
            </a:ln>
            <a:solidFill>
              <a:schemeClr val="tx1"/>
            </a:solidFill>
            <a:effectLst/>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0" i="0" u="none" strike="noStrike" kern="1200" cap="none" normalizeH="0" baseline="0" smtClean="0">
              <a:ln>
                <a:noFill/>
              </a:ln>
              <a:solidFill>
                <a:schemeClr val="tx1"/>
              </a:solidFill>
              <a:effectLst/>
              <a:latin typeface="Verdana" panose="020B0604030504040204" pitchFamily="34" charset="0"/>
            </a:rPr>
            <a:t>URBANICITY</a:t>
          </a:r>
        </a:p>
      </dsp:txBody>
      <dsp:txXfrm>
        <a:off x="1473764" y="1982612"/>
        <a:ext cx="872878" cy="872878"/>
      </dsp:txXfrm>
    </dsp:sp>
    <dsp:sp modelId="{5ECB002B-56B4-4CF7-BF02-E73F3A3F923E}">
      <dsp:nvSpPr>
        <dsp:cNvPr id="0" name=""/>
        <dsp:cNvSpPr/>
      </dsp:nvSpPr>
      <dsp:spPr>
        <a:xfrm rot="13790549">
          <a:off x="3050857" y="2012180"/>
          <a:ext cx="1133940" cy="25356"/>
        </a:xfrm>
        <a:custGeom>
          <a:avLst/>
          <a:gdLst/>
          <a:ahLst/>
          <a:cxnLst/>
          <a:rect l="0" t="0" r="0" b="0"/>
          <a:pathLst>
            <a:path>
              <a:moveTo>
                <a:pt x="0" y="12678"/>
              </a:moveTo>
              <a:lnTo>
                <a:pt x="1133940" y="12678"/>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589478" y="1996510"/>
        <a:ext cx="56697" cy="56697"/>
      </dsp:txXfrm>
    </dsp:sp>
    <dsp:sp modelId="{1048CECC-187B-4921-BF8B-830443CBD4EB}">
      <dsp:nvSpPr>
        <dsp:cNvPr id="0" name=""/>
        <dsp:cNvSpPr/>
      </dsp:nvSpPr>
      <dsp:spPr>
        <a:xfrm>
          <a:off x="2236936" y="502596"/>
          <a:ext cx="1234436" cy="123443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0" i="0" u="none" strike="noStrike" kern="1200" cap="none" normalizeH="0" baseline="0" smtClean="0">
              <a:ln>
                <a:noFill/>
              </a:ln>
              <a:solidFill>
                <a:schemeClr val="tx1"/>
              </a:solidFill>
              <a:effectLst/>
              <a:latin typeface="Verdana" panose="020B0604030504040204" pitchFamily="34" charset="0"/>
            </a:rPr>
            <a:t>ABILITY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0" i="0" u="none" strike="noStrike" kern="1200" cap="none" normalizeH="0" baseline="0" smtClean="0">
              <a:ln>
                <a:noFill/>
              </a:ln>
              <a:solidFill>
                <a:schemeClr val="tx1"/>
              </a:solidFill>
              <a:effectLst/>
              <a:latin typeface="Verdana" panose="020B0604030504040204" pitchFamily="34" charset="0"/>
            </a:rPr>
            <a:t>DISABILITY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700" b="0" i="0" u="none" strike="noStrike" kern="1200" cap="none" normalizeH="0" baseline="0" smtClean="0">
              <a:ln>
                <a:noFill/>
              </a:ln>
              <a:solidFill>
                <a:schemeClr val="tx1"/>
              </a:solidFill>
              <a:effectLst/>
              <a:latin typeface="Verdana" panose="020B0604030504040204" pitchFamily="34" charset="0"/>
            </a:rPr>
            <a:t>(Hidden)</a:t>
          </a:r>
        </a:p>
      </dsp:txBody>
      <dsp:txXfrm>
        <a:off x="2417715" y="683375"/>
        <a:ext cx="872878" cy="8728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49B6D-A573-4EE6-B201-E2266A5264C5}">
      <dsp:nvSpPr>
        <dsp:cNvPr id="0" name=""/>
        <dsp:cNvSpPr/>
      </dsp:nvSpPr>
      <dsp:spPr>
        <a:xfrm>
          <a:off x="2877531" y="1351150"/>
          <a:ext cx="1026736" cy="102673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900" b="1" i="0" u="none" strike="noStrike" kern="1200" cap="none" normalizeH="0" baseline="0" smtClean="0">
              <a:ln>
                <a:noFill/>
              </a:ln>
              <a:solidFill>
                <a:srgbClr val="000000"/>
              </a:solidFill>
              <a:effectLst/>
              <a:latin typeface="Calibri" panose="020F0502020204030204" pitchFamily="34" charset="0"/>
            </a:rPr>
            <a:t>YOU</a:t>
          </a:r>
          <a:endParaRPr kumimoji="0" lang="en-US" altLang="en-US" sz="2900" b="0" i="0" u="none" strike="noStrike" kern="1200" cap="none" normalizeH="0" baseline="0" smtClean="0">
            <a:ln>
              <a:noFill/>
            </a:ln>
            <a:solidFill>
              <a:schemeClr val="tx1"/>
            </a:solidFill>
            <a:effectLst/>
            <a:latin typeface="Arial" panose="020B0604020202020204" pitchFamily="34" charset="0"/>
          </a:endParaRPr>
        </a:p>
      </dsp:txBody>
      <dsp:txXfrm>
        <a:off x="3027893" y="1501512"/>
        <a:ext cx="726012" cy="726012"/>
      </dsp:txXfrm>
    </dsp:sp>
    <dsp:sp modelId="{ADF083D6-E109-45D0-A5BE-D1AE62A120A0}">
      <dsp:nvSpPr>
        <dsp:cNvPr id="0" name=""/>
        <dsp:cNvSpPr/>
      </dsp:nvSpPr>
      <dsp:spPr>
        <a:xfrm rot="16200000">
          <a:off x="3235616" y="1182241"/>
          <a:ext cx="310566" cy="27251"/>
        </a:xfrm>
        <a:custGeom>
          <a:avLst/>
          <a:gdLst/>
          <a:ahLst/>
          <a:cxnLst/>
          <a:rect l="0" t="0" r="0" b="0"/>
          <a:pathLst>
            <a:path>
              <a:moveTo>
                <a:pt x="0" y="13625"/>
              </a:moveTo>
              <a:lnTo>
                <a:pt x="310566" y="1362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83135" y="1188103"/>
        <a:ext cx="15528" cy="15528"/>
      </dsp:txXfrm>
    </dsp:sp>
    <dsp:sp modelId="{CEE0820C-6930-4696-9918-A447E3062CE4}">
      <dsp:nvSpPr>
        <dsp:cNvPr id="0" name=""/>
        <dsp:cNvSpPr/>
      </dsp:nvSpPr>
      <dsp:spPr>
        <a:xfrm>
          <a:off x="2877531" y="13847"/>
          <a:ext cx="1026736" cy="102673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4500" b="0" i="0" u="none" strike="noStrike" kern="1200" cap="none" normalizeH="0" baseline="0" smtClean="0">
            <a:ln>
              <a:noFill/>
            </a:ln>
            <a:solidFill>
              <a:schemeClr val="tx1"/>
            </a:solidFill>
            <a:effectLst/>
            <a:latin typeface="Arial" panose="020B0604020202020204" pitchFamily="34" charset="0"/>
          </a:endParaRPr>
        </a:p>
      </dsp:txBody>
      <dsp:txXfrm>
        <a:off x="3027893" y="164209"/>
        <a:ext cx="726012" cy="726012"/>
      </dsp:txXfrm>
    </dsp:sp>
    <dsp:sp modelId="{2B7406BD-46AC-480C-AD94-B2FBFE4B7B27}">
      <dsp:nvSpPr>
        <dsp:cNvPr id="0" name=""/>
        <dsp:cNvSpPr/>
      </dsp:nvSpPr>
      <dsp:spPr>
        <a:xfrm rot="19800000">
          <a:off x="3814685" y="1516567"/>
          <a:ext cx="310566" cy="27251"/>
        </a:xfrm>
        <a:custGeom>
          <a:avLst/>
          <a:gdLst/>
          <a:ahLst/>
          <a:cxnLst/>
          <a:rect l="0" t="0" r="0" b="0"/>
          <a:pathLst>
            <a:path>
              <a:moveTo>
                <a:pt x="0" y="13625"/>
              </a:moveTo>
              <a:lnTo>
                <a:pt x="310566" y="1362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62205" y="1522429"/>
        <a:ext cx="15528" cy="15528"/>
      </dsp:txXfrm>
    </dsp:sp>
    <dsp:sp modelId="{5CA71B3D-D30B-46CC-AF27-7081ABC3B555}">
      <dsp:nvSpPr>
        <dsp:cNvPr id="0" name=""/>
        <dsp:cNvSpPr/>
      </dsp:nvSpPr>
      <dsp:spPr>
        <a:xfrm>
          <a:off x="4035670" y="682499"/>
          <a:ext cx="1026736" cy="102673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4500" b="0" i="0" u="none" strike="noStrike" kern="1200" cap="none" normalizeH="0" baseline="0" smtClean="0">
            <a:ln>
              <a:noFill/>
            </a:ln>
            <a:solidFill>
              <a:schemeClr val="tx1"/>
            </a:solidFill>
            <a:effectLst/>
            <a:latin typeface="Arial" panose="020B0604020202020204" pitchFamily="34" charset="0"/>
          </a:endParaRPr>
        </a:p>
      </dsp:txBody>
      <dsp:txXfrm>
        <a:off x="4186032" y="832861"/>
        <a:ext cx="726012" cy="726012"/>
      </dsp:txXfrm>
    </dsp:sp>
    <dsp:sp modelId="{369E191E-D1CA-4C9E-8A1B-C0CBD468611F}">
      <dsp:nvSpPr>
        <dsp:cNvPr id="0" name=""/>
        <dsp:cNvSpPr/>
      </dsp:nvSpPr>
      <dsp:spPr>
        <a:xfrm rot="1800000">
          <a:off x="3814685" y="2185219"/>
          <a:ext cx="310566" cy="27251"/>
        </a:xfrm>
        <a:custGeom>
          <a:avLst/>
          <a:gdLst/>
          <a:ahLst/>
          <a:cxnLst/>
          <a:rect l="0" t="0" r="0" b="0"/>
          <a:pathLst>
            <a:path>
              <a:moveTo>
                <a:pt x="0" y="13625"/>
              </a:moveTo>
              <a:lnTo>
                <a:pt x="310566" y="1362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62205" y="2191080"/>
        <a:ext cx="15528" cy="15528"/>
      </dsp:txXfrm>
    </dsp:sp>
    <dsp:sp modelId="{4F010980-DDB7-440C-93B1-D204FCA4E72D}">
      <dsp:nvSpPr>
        <dsp:cNvPr id="0" name=""/>
        <dsp:cNvSpPr/>
      </dsp:nvSpPr>
      <dsp:spPr>
        <a:xfrm>
          <a:off x="4035670" y="2019802"/>
          <a:ext cx="1026736" cy="102673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4500" b="0" i="0" u="none" strike="noStrike" kern="1200" cap="none" normalizeH="0" baseline="0" smtClean="0">
            <a:ln>
              <a:noFill/>
            </a:ln>
            <a:solidFill>
              <a:schemeClr val="tx1"/>
            </a:solidFill>
            <a:effectLst/>
            <a:latin typeface="Arial" panose="020B0604020202020204" pitchFamily="34" charset="0"/>
          </a:endParaRPr>
        </a:p>
      </dsp:txBody>
      <dsp:txXfrm>
        <a:off x="4186032" y="2170164"/>
        <a:ext cx="726012" cy="726012"/>
      </dsp:txXfrm>
    </dsp:sp>
    <dsp:sp modelId="{C8C42377-1199-47D9-B5FB-7C508E937C89}">
      <dsp:nvSpPr>
        <dsp:cNvPr id="0" name=""/>
        <dsp:cNvSpPr/>
      </dsp:nvSpPr>
      <dsp:spPr>
        <a:xfrm rot="5400000">
          <a:off x="3235616" y="2519544"/>
          <a:ext cx="310566" cy="27251"/>
        </a:xfrm>
        <a:custGeom>
          <a:avLst/>
          <a:gdLst/>
          <a:ahLst/>
          <a:cxnLst/>
          <a:rect l="0" t="0" r="0" b="0"/>
          <a:pathLst>
            <a:path>
              <a:moveTo>
                <a:pt x="0" y="13625"/>
              </a:moveTo>
              <a:lnTo>
                <a:pt x="310566" y="1362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383135" y="2525406"/>
        <a:ext cx="15528" cy="15528"/>
      </dsp:txXfrm>
    </dsp:sp>
    <dsp:sp modelId="{FC6F698D-35F4-43C1-82F8-3916141A3C14}">
      <dsp:nvSpPr>
        <dsp:cNvPr id="0" name=""/>
        <dsp:cNvSpPr/>
      </dsp:nvSpPr>
      <dsp:spPr>
        <a:xfrm>
          <a:off x="2877531" y="2688453"/>
          <a:ext cx="1026736" cy="102673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4500" b="0" i="0" u="none" strike="noStrike" kern="1200" cap="none" normalizeH="0" baseline="0" smtClean="0">
            <a:ln>
              <a:noFill/>
            </a:ln>
            <a:solidFill>
              <a:schemeClr val="tx1"/>
            </a:solidFill>
            <a:effectLst/>
            <a:latin typeface="Arial" panose="020B0604020202020204" pitchFamily="34" charset="0"/>
          </a:endParaRPr>
        </a:p>
      </dsp:txBody>
      <dsp:txXfrm>
        <a:off x="3027893" y="2838815"/>
        <a:ext cx="726012" cy="726012"/>
      </dsp:txXfrm>
    </dsp:sp>
    <dsp:sp modelId="{D228BA7F-BED4-42D2-A01F-FBB8428230F7}">
      <dsp:nvSpPr>
        <dsp:cNvPr id="0" name=""/>
        <dsp:cNvSpPr/>
      </dsp:nvSpPr>
      <dsp:spPr>
        <a:xfrm rot="9000000">
          <a:off x="2656547" y="2185219"/>
          <a:ext cx="310566" cy="27251"/>
        </a:xfrm>
        <a:custGeom>
          <a:avLst/>
          <a:gdLst/>
          <a:ahLst/>
          <a:cxnLst/>
          <a:rect l="0" t="0" r="0" b="0"/>
          <a:pathLst>
            <a:path>
              <a:moveTo>
                <a:pt x="0" y="13625"/>
              </a:moveTo>
              <a:lnTo>
                <a:pt x="310566" y="1362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804066" y="2191080"/>
        <a:ext cx="15528" cy="15528"/>
      </dsp:txXfrm>
    </dsp:sp>
    <dsp:sp modelId="{9BB97600-52FC-405A-8A3F-160DD3D63072}">
      <dsp:nvSpPr>
        <dsp:cNvPr id="0" name=""/>
        <dsp:cNvSpPr/>
      </dsp:nvSpPr>
      <dsp:spPr>
        <a:xfrm>
          <a:off x="1719393" y="2019802"/>
          <a:ext cx="1026736" cy="102673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4500" b="0" i="0" u="none" strike="noStrike" kern="1200" cap="none" normalizeH="0" baseline="0" smtClean="0">
            <a:ln>
              <a:noFill/>
            </a:ln>
            <a:solidFill>
              <a:schemeClr val="tx1"/>
            </a:solidFill>
            <a:effectLst/>
            <a:latin typeface="Arial" panose="020B0604020202020204" pitchFamily="34" charset="0"/>
          </a:endParaRPr>
        </a:p>
      </dsp:txBody>
      <dsp:txXfrm>
        <a:off x="1869755" y="2170164"/>
        <a:ext cx="726012" cy="726012"/>
      </dsp:txXfrm>
    </dsp:sp>
    <dsp:sp modelId="{4C7B5616-8F4F-4BA7-9021-325730539138}">
      <dsp:nvSpPr>
        <dsp:cNvPr id="0" name=""/>
        <dsp:cNvSpPr/>
      </dsp:nvSpPr>
      <dsp:spPr>
        <a:xfrm rot="12600000">
          <a:off x="2656547" y="1516567"/>
          <a:ext cx="310566" cy="27251"/>
        </a:xfrm>
        <a:custGeom>
          <a:avLst/>
          <a:gdLst/>
          <a:ahLst/>
          <a:cxnLst/>
          <a:rect l="0" t="0" r="0" b="0"/>
          <a:pathLst>
            <a:path>
              <a:moveTo>
                <a:pt x="0" y="13625"/>
              </a:moveTo>
              <a:lnTo>
                <a:pt x="310566" y="1362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804066" y="1522429"/>
        <a:ext cx="15528" cy="15528"/>
      </dsp:txXfrm>
    </dsp:sp>
    <dsp:sp modelId="{E2A533F1-B71B-4B8E-84FF-DB5AB78B715E}">
      <dsp:nvSpPr>
        <dsp:cNvPr id="0" name=""/>
        <dsp:cNvSpPr/>
      </dsp:nvSpPr>
      <dsp:spPr>
        <a:xfrm>
          <a:off x="1719393" y="682499"/>
          <a:ext cx="1026736" cy="1026736"/>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4500" b="0" i="0" u="none" strike="noStrike" kern="1200" cap="none" normalizeH="0" baseline="0" smtClean="0">
            <a:ln>
              <a:noFill/>
            </a:ln>
            <a:solidFill>
              <a:schemeClr val="tx1"/>
            </a:solidFill>
            <a:effectLst/>
            <a:latin typeface="Arial" panose="020B0604020202020204" pitchFamily="34" charset="0"/>
          </a:endParaRPr>
        </a:p>
      </dsp:txBody>
      <dsp:txXfrm>
        <a:off x="1869755" y="832861"/>
        <a:ext cx="726012" cy="72601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02A6D6-4796-46FF-9936-FE49B8A59B27}" type="datetimeFigureOut">
              <a:rPr lang="en-US" smtClean="0"/>
              <a:t>6/30/2016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A3E867-543A-4F15-BDAD-2A06216AA3BA}" type="slidenum">
              <a:rPr lang="en-US" smtClean="0"/>
              <a:t>‹#›</a:t>
            </a:fld>
            <a:endParaRPr lang="en-US"/>
          </a:p>
        </p:txBody>
      </p:sp>
    </p:spTree>
    <p:extLst>
      <p:ext uri="{BB962C8B-B14F-4D97-AF65-F5344CB8AC3E}">
        <p14:creationId xmlns:p14="http://schemas.microsoft.com/office/powerpoint/2010/main" val="623327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pbs.org/wgbh/pages/frontline/shows/divided/"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minorityhealth.hhs.gov/templates/browse.aspx?lvl=2&amp;lvlID=15"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3E867-543A-4F15-BDAD-2A06216AA3BA}" type="slidenum">
              <a:rPr lang="en-US" smtClean="0"/>
              <a:t>1</a:t>
            </a:fld>
            <a:endParaRPr lang="en-US"/>
          </a:p>
        </p:txBody>
      </p:sp>
    </p:spTree>
    <p:extLst>
      <p:ext uri="{BB962C8B-B14F-4D97-AF65-F5344CB8AC3E}">
        <p14:creationId xmlns:p14="http://schemas.microsoft.com/office/powerpoint/2010/main" val="2231666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406400" y="698500"/>
            <a:ext cx="6197600" cy="3486150"/>
          </a:xfrm>
          <a:ln/>
        </p:spPr>
      </p:sp>
      <p:sp>
        <p:nvSpPr>
          <p:cNvPr id="33795" name="Notes Placeholder 2"/>
          <p:cNvSpPr>
            <a:spLocks noGrp="1"/>
          </p:cNvSpPr>
          <p:nvPr>
            <p:ph type="body" idx="1"/>
          </p:nvPr>
        </p:nvSpPr>
        <p:spPr>
          <a:xfrm>
            <a:off x="933450" y="4416425"/>
            <a:ext cx="5143500" cy="4181475"/>
          </a:xfrm>
          <a:noFill/>
        </p:spPr>
        <p:txBody>
          <a:bodyPr lIns="93172" tIns="46586" rIns="93172" bIns="46586"/>
          <a:lstStyle/>
          <a:p>
            <a:pPr marL="228600" indent="-228600"/>
            <a:endParaRPr lang="en-US" altLang="en-US" dirty="0" smtClean="0">
              <a:latin typeface="Arial" panose="020B0604020202020204" pitchFamily="34" charset="0"/>
            </a:endParaRPr>
          </a:p>
        </p:txBody>
      </p:sp>
      <p:sp>
        <p:nvSpPr>
          <p:cNvPr id="33796" name="Slide Number Placeholder 3"/>
          <p:cNvSpPr txBox="1">
            <a:spLocks noGrp="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31863">
              <a:spcBef>
                <a:spcPct val="30000"/>
              </a:spcBef>
              <a:defRPr sz="1200">
                <a:solidFill>
                  <a:schemeClr val="tx1"/>
                </a:solidFill>
                <a:latin typeface="Arial" panose="020B0604020202020204" pitchFamily="34" charset="0"/>
              </a:defRPr>
            </a:lvl1pPr>
            <a:lvl2pPr marL="757238" indent="-292100" defTabSz="931863">
              <a:spcBef>
                <a:spcPct val="30000"/>
              </a:spcBef>
              <a:defRPr sz="1200">
                <a:solidFill>
                  <a:schemeClr val="tx1"/>
                </a:solidFill>
                <a:latin typeface="Arial" panose="020B0604020202020204" pitchFamily="34" charset="0"/>
              </a:defRPr>
            </a:lvl2pPr>
            <a:lvl3pPr marL="1165225" indent="-233363" defTabSz="931863">
              <a:spcBef>
                <a:spcPct val="30000"/>
              </a:spcBef>
              <a:defRPr sz="1200">
                <a:solidFill>
                  <a:schemeClr val="tx1"/>
                </a:solidFill>
                <a:latin typeface="Arial" panose="020B0604020202020204" pitchFamily="34" charset="0"/>
              </a:defRPr>
            </a:lvl3pPr>
            <a:lvl4pPr marL="1631950" indent="-234950" defTabSz="931863">
              <a:spcBef>
                <a:spcPct val="30000"/>
              </a:spcBef>
              <a:defRPr sz="1200">
                <a:solidFill>
                  <a:schemeClr val="tx1"/>
                </a:solidFill>
                <a:latin typeface="Arial" panose="020B0604020202020204" pitchFamily="34" charset="0"/>
              </a:defRPr>
            </a:lvl4pPr>
            <a:lvl5pPr marL="2097088" indent="-233363" defTabSz="931863">
              <a:spcBef>
                <a:spcPct val="30000"/>
              </a:spcBef>
              <a:defRPr sz="1200">
                <a:solidFill>
                  <a:schemeClr val="tx1"/>
                </a:solidFill>
                <a:latin typeface="Arial" panose="020B0604020202020204" pitchFamily="34" charset="0"/>
              </a:defRPr>
            </a:lvl5pPr>
            <a:lvl6pPr marL="2554288" indent="-233363" defTabSz="931863" eaLnBrk="0" fontAlgn="base" hangingPunct="0">
              <a:spcBef>
                <a:spcPct val="30000"/>
              </a:spcBef>
              <a:spcAft>
                <a:spcPct val="0"/>
              </a:spcAft>
              <a:defRPr sz="1200">
                <a:solidFill>
                  <a:schemeClr val="tx1"/>
                </a:solidFill>
                <a:latin typeface="Arial" panose="020B0604020202020204" pitchFamily="34" charset="0"/>
              </a:defRPr>
            </a:lvl6pPr>
            <a:lvl7pPr marL="3011488" indent="-233363" defTabSz="931863" eaLnBrk="0" fontAlgn="base" hangingPunct="0">
              <a:spcBef>
                <a:spcPct val="30000"/>
              </a:spcBef>
              <a:spcAft>
                <a:spcPct val="0"/>
              </a:spcAft>
              <a:defRPr sz="1200">
                <a:solidFill>
                  <a:schemeClr val="tx1"/>
                </a:solidFill>
                <a:latin typeface="Arial" panose="020B0604020202020204" pitchFamily="34" charset="0"/>
              </a:defRPr>
            </a:lvl7pPr>
            <a:lvl8pPr marL="3468688" indent="-233363" defTabSz="931863" eaLnBrk="0" fontAlgn="base" hangingPunct="0">
              <a:spcBef>
                <a:spcPct val="30000"/>
              </a:spcBef>
              <a:spcAft>
                <a:spcPct val="0"/>
              </a:spcAft>
              <a:defRPr sz="1200">
                <a:solidFill>
                  <a:schemeClr val="tx1"/>
                </a:solidFill>
                <a:latin typeface="Arial" panose="020B0604020202020204" pitchFamily="34" charset="0"/>
              </a:defRPr>
            </a:lvl8pPr>
            <a:lvl9pPr marL="3925888" indent="-233363" defTabSz="93186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DE9A126F-9470-463C-8CA5-24FEB6E5337C}" type="slidenum">
              <a:rPr lang="en-US" altLang="en-US" sz="1300">
                <a:latin typeface="Times New Roman" panose="02020603050405020304" pitchFamily="18" charset="0"/>
                <a:cs typeface="Arial" panose="020B0604020202020204" pitchFamily="34" charset="0"/>
              </a:rPr>
              <a:pPr algn="r" eaLnBrk="1" hangingPunct="1">
                <a:spcBef>
                  <a:spcPct val="0"/>
                </a:spcBef>
              </a:pPr>
              <a:t>11</a:t>
            </a:fld>
            <a:endParaRPr lang="en-US" altLang="en-US" sz="130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68577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615D7670-E86C-4A11-A407-CD6E925A165E}" type="slidenum">
              <a:rPr lang="en-US" altLang="en-US"/>
              <a:pPr algn="r" eaLnBrk="1" hangingPunct="1">
                <a:spcBef>
                  <a:spcPct val="0"/>
                </a:spcBef>
              </a:pPr>
              <a:t>12</a:t>
            </a:fld>
            <a:endParaRPr lang="en-US"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lIns="93177" tIns="46589" rIns="93177" bIns="46589"/>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92631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p:spPr>
        <p:txBody>
          <a:bodyPr lIns="93177" tIns="46589" rIns="93177" bIns="46589"/>
          <a:lstStyle/>
          <a:p>
            <a:pPr marL="228600" indent="-228600"/>
            <a:r>
              <a:rPr lang="en-US" altLang="en-US" i="1" u="sng" smtClean="0">
                <a:latin typeface="Arial" panose="020B0604020202020204" pitchFamily="34" charset="0"/>
              </a:rPr>
              <a:t>Share Talking Points</a:t>
            </a:r>
            <a:endParaRPr lang="en-US" altLang="en-US" smtClean="0">
              <a:latin typeface="Arial" panose="020B0604020202020204" pitchFamily="34" charset="0"/>
            </a:endParaRPr>
          </a:p>
          <a:p>
            <a:pPr marL="228600" indent="-228600"/>
            <a:r>
              <a:rPr lang="en-US" altLang="en-US" smtClean="0">
                <a:latin typeface="Arial" panose="020B0604020202020204" pitchFamily="34" charset="0"/>
              </a:rPr>
              <a:t>Jumping to conclusions may be like going through a ring of fire, it can be very dangerous, producing unintended consequences based on our assumptions. Would anyone like to describe a time when assumptions were made about you that led to discrimination, or even a time when you have made assumptions? </a:t>
            </a:r>
          </a:p>
          <a:p>
            <a:pPr marL="228600" indent="-228600"/>
            <a:endParaRPr lang="en-US" altLang="en-US" smtClean="0">
              <a:latin typeface="Arial" panose="020B0604020202020204" pitchFamily="34" charset="0"/>
            </a:endParaRPr>
          </a:p>
          <a:p>
            <a:pPr marL="228600" indent="-228600"/>
            <a:r>
              <a:rPr lang="en-US" altLang="en-US" smtClean="0">
                <a:latin typeface="Arial" panose="020B0604020202020204" pitchFamily="34" charset="0"/>
              </a:rPr>
              <a:t>Self-awareness of our own cultural identities and stereotypes will allow us to improve cross-cultural interactions. Think about your thoughts and actions…</a:t>
            </a:r>
          </a:p>
          <a:p>
            <a:pPr marL="228600" indent="-228600">
              <a:buFontTx/>
              <a:buAutoNum type="arabicPeriod"/>
            </a:pPr>
            <a:r>
              <a:rPr lang="en-US" altLang="en-US" smtClean="0">
                <a:latin typeface="Arial" panose="020B0604020202020204" pitchFamily="34" charset="0"/>
              </a:rPr>
              <a:t>Distinguish between the “intent” and the “impact” of your behavior</a:t>
            </a:r>
          </a:p>
          <a:p>
            <a:pPr marL="228600" indent="-228600">
              <a:buFontTx/>
              <a:buAutoNum type="arabicPeriod"/>
            </a:pPr>
            <a:r>
              <a:rPr lang="en-US" altLang="en-US" smtClean="0">
                <a:latin typeface="Arial" panose="020B0604020202020204" pitchFamily="34" charset="0"/>
              </a:rPr>
              <a:t>Notice how you assign status and importance to individuals</a:t>
            </a:r>
          </a:p>
          <a:p>
            <a:pPr marL="228600" indent="-228600">
              <a:buFontTx/>
              <a:buAutoNum type="arabicPeriod"/>
            </a:pPr>
            <a:r>
              <a:rPr lang="en-US" altLang="en-US" smtClean="0">
                <a:latin typeface="Arial" panose="020B0604020202020204" pitchFamily="34" charset="0"/>
              </a:rPr>
              <a:t>Review your negative reactions to others and ask yourself “What am I responding to and why?”</a:t>
            </a:r>
          </a:p>
          <a:p>
            <a:pPr marL="228600" indent="-228600">
              <a:buFontTx/>
              <a:buAutoNum type="arabicPeriod"/>
            </a:pPr>
            <a:endParaRPr lang="en-US" altLang="en-US" smtClean="0">
              <a:latin typeface="Arial" panose="020B0604020202020204" pitchFamily="34" charset="0"/>
            </a:endParaRPr>
          </a:p>
          <a:p>
            <a:pPr marL="228600" indent="-228600"/>
            <a:r>
              <a:rPr lang="en-US" altLang="en-US" smtClean="0">
                <a:latin typeface="Arial" panose="020B0604020202020204" pitchFamily="34" charset="0"/>
              </a:rPr>
              <a:t>Moreover, exercising our ability to NOT make assumptions about others will better enable us to provide culturally competent service delivery. </a:t>
            </a:r>
          </a:p>
        </p:txBody>
      </p:sp>
    </p:spTree>
    <p:extLst>
      <p:ext uri="{BB962C8B-B14F-4D97-AF65-F5344CB8AC3E}">
        <p14:creationId xmlns:p14="http://schemas.microsoft.com/office/powerpoint/2010/main" val="9405554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p:spPr>
        <p:txBody>
          <a:bodyPr lIns="93177" tIns="46589" rIns="93177" bIns="46589"/>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043392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p:spPr>
        <p:txBody>
          <a:bodyPr/>
          <a:lstStyle/>
          <a:p>
            <a:pPr marL="228600" indent="-228600"/>
            <a:r>
              <a:rPr lang="en-US" altLang="en-US" i="1" u="sng" smtClean="0">
                <a:latin typeface="Arial" panose="020B0604020202020204" pitchFamily="34" charset="0"/>
              </a:rPr>
              <a:t>Directions</a:t>
            </a:r>
            <a:endParaRPr lang="en-US" altLang="en-US" smtClean="0">
              <a:latin typeface="Arial" panose="020B0604020202020204" pitchFamily="34" charset="0"/>
            </a:endParaRPr>
          </a:p>
          <a:p>
            <a:pPr marL="228600" indent="-228600"/>
            <a:r>
              <a:rPr lang="en-US" altLang="en-US" smtClean="0">
                <a:latin typeface="Arial" panose="020B0604020202020204" pitchFamily="34" charset="0"/>
              </a:rPr>
              <a:t>Let the participants know that they are about to watch a film entitled, “A Class Divided”. </a:t>
            </a:r>
            <a:endParaRPr lang="en-US" altLang="en-US" i="1" u="sng" smtClean="0">
              <a:latin typeface="Arial" panose="020B0604020202020204" pitchFamily="34" charset="0"/>
            </a:endParaRPr>
          </a:p>
          <a:p>
            <a:pPr marL="228600" indent="-228600"/>
            <a:endParaRPr lang="en-US" altLang="en-US" i="1" u="sng" smtClean="0">
              <a:latin typeface="Arial" panose="020B0604020202020204" pitchFamily="34" charset="0"/>
            </a:endParaRPr>
          </a:p>
          <a:p>
            <a:pPr marL="228600" indent="-228600"/>
            <a:r>
              <a:rPr lang="en-US" altLang="en-US" i="1" u="sng" smtClean="0">
                <a:latin typeface="Arial" panose="020B0604020202020204" pitchFamily="34" charset="0"/>
              </a:rPr>
              <a:t>Share Talking Points</a:t>
            </a:r>
            <a:endParaRPr lang="en-US" altLang="en-US" smtClean="0">
              <a:latin typeface="Arial" panose="020B0604020202020204" pitchFamily="34" charset="0"/>
            </a:endParaRPr>
          </a:p>
          <a:p>
            <a:pPr marL="228600" indent="-228600"/>
            <a:r>
              <a:rPr lang="en-US" altLang="en-US" smtClean="0">
                <a:latin typeface="Arial" panose="020B0604020202020204" pitchFamily="34" charset="0"/>
              </a:rPr>
              <a:t>In this film, we will learn about how discrimination is taught through the cycle of conditioning. (Introduce briefly the cycle of conditioning, as per the presentation slide.) </a:t>
            </a:r>
          </a:p>
          <a:p>
            <a:pPr marL="228600" indent="-228600"/>
            <a:endParaRPr lang="en-US" altLang="en-US" smtClean="0">
              <a:latin typeface="Arial" panose="020B0604020202020204" pitchFamily="34" charset="0"/>
            </a:endParaRPr>
          </a:p>
          <a:p>
            <a:pPr marL="228600" indent="-228600"/>
            <a:r>
              <a:rPr lang="en-US" altLang="en-US" smtClean="0">
                <a:latin typeface="Arial" panose="020B0604020202020204" pitchFamily="34" charset="0"/>
              </a:rPr>
              <a:t>How discrimination is taught:</a:t>
            </a:r>
          </a:p>
          <a:p>
            <a:pPr marL="228600" indent="-228600">
              <a:buFontTx/>
              <a:buAutoNum type="arabicPeriod"/>
            </a:pPr>
            <a:r>
              <a:rPr lang="en-US" altLang="en-US" smtClean="0">
                <a:latin typeface="Arial" panose="020B0604020202020204" pitchFamily="34" charset="0"/>
              </a:rPr>
              <a:t>Prepare - use a person that is trusted to share grossly inaccurate information</a:t>
            </a:r>
          </a:p>
          <a:p>
            <a:pPr marL="228600" indent="-228600">
              <a:buFontTx/>
              <a:buAutoNum type="arabicPeriod"/>
            </a:pPr>
            <a:r>
              <a:rPr lang="en-US" altLang="en-US" smtClean="0">
                <a:latin typeface="Arial" panose="020B0604020202020204" pitchFamily="34" charset="0"/>
              </a:rPr>
              <a:t>Separate groups so they can not learn about the other</a:t>
            </a:r>
          </a:p>
          <a:p>
            <a:pPr marL="228600" indent="-228600">
              <a:buFontTx/>
              <a:buAutoNum type="arabicPeriod"/>
            </a:pPr>
            <a:r>
              <a:rPr lang="en-US" altLang="en-US" smtClean="0">
                <a:latin typeface="Arial" panose="020B0604020202020204" pitchFamily="34" charset="0"/>
              </a:rPr>
              <a:t>Differences pointed out - use isolated incidents or one individual’s behavior to stereotype to a larger group</a:t>
            </a:r>
          </a:p>
          <a:p>
            <a:pPr marL="228600" indent="-228600">
              <a:buFontTx/>
              <a:buAutoNum type="arabicPeriod"/>
            </a:pPr>
            <a:r>
              <a:rPr lang="en-US" altLang="en-US" smtClean="0">
                <a:latin typeface="Arial" panose="020B0604020202020204" pitchFamily="34" charset="0"/>
              </a:rPr>
              <a:t>Justify marginalized group’s behavior</a:t>
            </a:r>
          </a:p>
          <a:p>
            <a:pPr marL="228600" indent="-228600">
              <a:buFontTx/>
              <a:buAutoNum type="arabicPeriod"/>
            </a:pPr>
            <a:r>
              <a:rPr lang="en-US" altLang="en-US" smtClean="0">
                <a:latin typeface="Arial" panose="020B0604020202020204" pitchFamily="34" charset="0"/>
              </a:rPr>
              <a:t>Continue cycle-reinforced stereotypes</a:t>
            </a:r>
          </a:p>
          <a:p>
            <a:pPr marL="228600" indent="-228600"/>
            <a:endParaRPr lang="en-US" altLang="en-US" smtClean="0">
              <a:latin typeface="Arial" panose="020B0604020202020204" pitchFamily="34" charset="0"/>
            </a:endParaRPr>
          </a:p>
          <a:p>
            <a:pPr marL="228600" indent="-228600"/>
            <a:r>
              <a:rPr lang="en-US" altLang="en-US" smtClean="0">
                <a:latin typeface="Arial" panose="020B0604020202020204" pitchFamily="34" charset="0"/>
              </a:rPr>
              <a:t>Pay close attention to what happens in the film, and how our expectations can shape another group’s behavior.</a:t>
            </a:r>
          </a:p>
          <a:p>
            <a:pPr marL="228600" indent="-228600"/>
            <a:r>
              <a:rPr lang="en-US" altLang="en-US" smtClean="0">
                <a:latin typeface="Arial" panose="020B0604020202020204" pitchFamily="34" charset="0"/>
              </a:rPr>
              <a:t>Recommended term to explore: Prejudice, an emotional commitment to a particular point of view, not swayed by contradictory evidence.</a:t>
            </a:r>
          </a:p>
        </p:txBody>
      </p:sp>
    </p:spTree>
    <p:extLst>
      <p:ext uri="{BB962C8B-B14F-4D97-AF65-F5344CB8AC3E}">
        <p14:creationId xmlns:p14="http://schemas.microsoft.com/office/powerpoint/2010/main" val="93848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p:spPr>
        <p:txBody>
          <a:bodyPr/>
          <a:lstStyle/>
          <a:p>
            <a:r>
              <a:rPr lang="en-US" altLang="en-US" i="1" u="sng" smtClean="0">
                <a:latin typeface="Arial" panose="020B0604020202020204" pitchFamily="34" charset="0"/>
              </a:rPr>
              <a:t>Directions</a:t>
            </a:r>
            <a:endParaRPr lang="en-US" altLang="en-US" smtClean="0">
              <a:latin typeface="Arial" panose="020B0604020202020204" pitchFamily="34" charset="0"/>
            </a:endParaRPr>
          </a:p>
          <a:p>
            <a:r>
              <a:rPr lang="en-US" altLang="en-US" smtClean="0">
                <a:latin typeface="Arial" panose="020B0604020202020204" pitchFamily="34" charset="0"/>
              </a:rPr>
              <a:t>Show the participants Part 5 of the Video, which is entitled, “How the adults reacted”. It is 14 minutes and 45 seconds in duration. If more than two hours is allotted for the training, it may be beneficial to watch Part 4 of the video as well. The video can be viewed online at: </a:t>
            </a:r>
            <a:r>
              <a:rPr lang="en-US" altLang="en-US" smtClean="0">
                <a:latin typeface="Arial" panose="020B0604020202020204" pitchFamily="34" charset="0"/>
                <a:hlinkClick r:id="rId3"/>
              </a:rPr>
              <a:t>http://www.pbs.org/wgbh/pages/frontline/shows/divided/</a:t>
            </a:r>
            <a:endParaRPr lang="en-US" altLang="en-US" smtClean="0">
              <a:latin typeface="Arial" panose="020B0604020202020204" pitchFamily="34" charset="0"/>
            </a:endParaRPr>
          </a:p>
        </p:txBody>
      </p:sp>
    </p:spTree>
    <p:extLst>
      <p:ext uri="{BB962C8B-B14F-4D97-AF65-F5344CB8AC3E}">
        <p14:creationId xmlns:p14="http://schemas.microsoft.com/office/powerpoint/2010/main" val="1622438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406400" y="698500"/>
            <a:ext cx="6197600" cy="3486150"/>
          </a:xfrm>
          <a:ln/>
        </p:spPr>
      </p:sp>
      <p:sp>
        <p:nvSpPr>
          <p:cNvPr id="46083" name="Notes Placeholder 2"/>
          <p:cNvSpPr>
            <a:spLocks noGrp="1"/>
          </p:cNvSpPr>
          <p:nvPr>
            <p:ph type="body" idx="1"/>
          </p:nvPr>
        </p:nvSpPr>
        <p:spPr>
          <a:xfrm>
            <a:off x="933450" y="4416425"/>
            <a:ext cx="5143500" cy="4181475"/>
          </a:xfrm>
          <a:noFill/>
        </p:spPr>
        <p:txBody>
          <a:bodyPr lIns="93172" tIns="46586" rIns="93172" bIns="46586"/>
          <a:lstStyle/>
          <a:p>
            <a:r>
              <a:rPr lang="en-US" altLang="en-US" i="1" u="sng" smtClean="0">
                <a:latin typeface="Arial" panose="020B0604020202020204" pitchFamily="34" charset="0"/>
              </a:rPr>
              <a:t>Debrief Activity</a:t>
            </a:r>
            <a:endParaRPr lang="en-US" altLang="en-US" smtClean="0">
              <a:latin typeface="Arial" panose="020B0604020202020204" pitchFamily="34" charset="0"/>
            </a:endParaRPr>
          </a:p>
          <a:p>
            <a:r>
              <a:rPr lang="en-US" altLang="en-US" smtClean="0">
                <a:latin typeface="Arial" panose="020B0604020202020204" pitchFamily="34" charset="0"/>
              </a:rPr>
              <a:t>Place the participants in pairs or small groups so they can answer the questions noted on the presentation slide. After they spend time sharing, ask them to report their responses to the larger group for further processing. </a:t>
            </a:r>
          </a:p>
          <a:p>
            <a:endParaRPr lang="en-US" altLang="en-US" i="1" u="sng" smtClean="0">
              <a:latin typeface="Arial" panose="020B0604020202020204" pitchFamily="34" charset="0"/>
            </a:endParaRPr>
          </a:p>
          <a:p>
            <a:r>
              <a:rPr lang="en-US" altLang="en-US" i="1" u="sng" smtClean="0">
                <a:latin typeface="Arial" panose="020B0604020202020204" pitchFamily="34" charset="0"/>
              </a:rPr>
              <a:t>Share Talking Points</a:t>
            </a:r>
            <a:endParaRPr lang="en-US" altLang="en-US" smtClean="0">
              <a:latin typeface="Arial" panose="020B0604020202020204" pitchFamily="34" charset="0"/>
            </a:endParaRPr>
          </a:p>
          <a:p>
            <a:r>
              <a:rPr lang="en-US" altLang="en-US" smtClean="0">
                <a:latin typeface="Arial" panose="020B0604020202020204" pitchFamily="34" charset="0"/>
              </a:rPr>
              <a:t>In this video, we get a sense of how our worldview, biases, and assumptions impact relationships with others. Before prison staff members were introduced to Jane’s experiment, they were probably a more cohesive group. With a changed worldview and new assumptions, the staff members worked in opposition to one another based on the distinctions made between blue-eyed and brown-eyed people. How might the worldviews and assumptions of service providers impact how they engage and serve community members?</a:t>
            </a:r>
          </a:p>
        </p:txBody>
      </p:sp>
      <p:sp>
        <p:nvSpPr>
          <p:cNvPr id="46084" name="Slide Number Placeholder 3"/>
          <p:cNvSpPr txBox="1">
            <a:spLocks noGrp="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31863">
              <a:spcBef>
                <a:spcPct val="30000"/>
              </a:spcBef>
              <a:defRPr sz="1200">
                <a:solidFill>
                  <a:schemeClr val="tx1"/>
                </a:solidFill>
                <a:latin typeface="Arial" panose="020B0604020202020204" pitchFamily="34" charset="0"/>
              </a:defRPr>
            </a:lvl1pPr>
            <a:lvl2pPr marL="757238" indent="-292100" defTabSz="931863">
              <a:spcBef>
                <a:spcPct val="30000"/>
              </a:spcBef>
              <a:defRPr sz="1200">
                <a:solidFill>
                  <a:schemeClr val="tx1"/>
                </a:solidFill>
                <a:latin typeface="Arial" panose="020B0604020202020204" pitchFamily="34" charset="0"/>
              </a:defRPr>
            </a:lvl2pPr>
            <a:lvl3pPr marL="1165225" indent="-233363" defTabSz="931863">
              <a:spcBef>
                <a:spcPct val="30000"/>
              </a:spcBef>
              <a:defRPr sz="1200">
                <a:solidFill>
                  <a:schemeClr val="tx1"/>
                </a:solidFill>
                <a:latin typeface="Arial" panose="020B0604020202020204" pitchFamily="34" charset="0"/>
              </a:defRPr>
            </a:lvl3pPr>
            <a:lvl4pPr marL="1631950" indent="-234950" defTabSz="931863">
              <a:spcBef>
                <a:spcPct val="30000"/>
              </a:spcBef>
              <a:defRPr sz="1200">
                <a:solidFill>
                  <a:schemeClr val="tx1"/>
                </a:solidFill>
                <a:latin typeface="Arial" panose="020B0604020202020204" pitchFamily="34" charset="0"/>
              </a:defRPr>
            </a:lvl4pPr>
            <a:lvl5pPr marL="2097088" indent="-233363" defTabSz="931863">
              <a:spcBef>
                <a:spcPct val="30000"/>
              </a:spcBef>
              <a:defRPr sz="1200">
                <a:solidFill>
                  <a:schemeClr val="tx1"/>
                </a:solidFill>
                <a:latin typeface="Arial" panose="020B0604020202020204" pitchFamily="34" charset="0"/>
              </a:defRPr>
            </a:lvl5pPr>
            <a:lvl6pPr marL="2554288" indent="-233363" defTabSz="931863" eaLnBrk="0" fontAlgn="base" hangingPunct="0">
              <a:spcBef>
                <a:spcPct val="30000"/>
              </a:spcBef>
              <a:spcAft>
                <a:spcPct val="0"/>
              </a:spcAft>
              <a:defRPr sz="1200">
                <a:solidFill>
                  <a:schemeClr val="tx1"/>
                </a:solidFill>
                <a:latin typeface="Arial" panose="020B0604020202020204" pitchFamily="34" charset="0"/>
              </a:defRPr>
            </a:lvl6pPr>
            <a:lvl7pPr marL="3011488" indent="-233363" defTabSz="931863" eaLnBrk="0" fontAlgn="base" hangingPunct="0">
              <a:spcBef>
                <a:spcPct val="30000"/>
              </a:spcBef>
              <a:spcAft>
                <a:spcPct val="0"/>
              </a:spcAft>
              <a:defRPr sz="1200">
                <a:solidFill>
                  <a:schemeClr val="tx1"/>
                </a:solidFill>
                <a:latin typeface="Arial" panose="020B0604020202020204" pitchFamily="34" charset="0"/>
              </a:defRPr>
            </a:lvl7pPr>
            <a:lvl8pPr marL="3468688" indent="-233363" defTabSz="931863" eaLnBrk="0" fontAlgn="base" hangingPunct="0">
              <a:spcBef>
                <a:spcPct val="30000"/>
              </a:spcBef>
              <a:spcAft>
                <a:spcPct val="0"/>
              </a:spcAft>
              <a:defRPr sz="1200">
                <a:solidFill>
                  <a:schemeClr val="tx1"/>
                </a:solidFill>
                <a:latin typeface="Arial" panose="020B0604020202020204" pitchFamily="34" charset="0"/>
              </a:defRPr>
            </a:lvl8pPr>
            <a:lvl9pPr marL="3925888" indent="-233363" defTabSz="93186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418902E3-A81E-4EC2-B2D4-4AE021155BDC}" type="slidenum">
              <a:rPr lang="en-US" altLang="en-US" sz="1300">
                <a:latin typeface="Times New Roman" panose="02020603050405020304" pitchFamily="18" charset="0"/>
                <a:cs typeface="Arial" panose="020B0604020202020204" pitchFamily="34" charset="0"/>
              </a:rPr>
              <a:pPr algn="r" eaLnBrk="1" hangingPunct="1">
                <a:spcBef>
                  <a:spcPct val="0"/>
                </a:spcBef>
              </a:pPr>
              <a:t>17</a:t>
            </a:fld>
            <a:endParaRPr lang="en-US" altLang="en-US" sz="130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94079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p:spPr>
        <p:txBody>
          <a:bodyPr lIns="93177" tIns="46589" rIns="93177" bIns="46589"/>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973253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p:spPr>
        <p:txBody>
          <a:bodyPr lIns="93177" tIns="46589" rIns="93177" bIns="46589"/>
          <a:lstStyle/>
          <a:p>
            <a:r>
              <a:rPr lang="en-US" altLang="en-US" i="1" u="sng" smtClean="0">
                <a:latin typeface="Arial" panose="020B0604020202020204" pitchFamily="34" charset="0"/>
              </a:rPr>
              <a:t>Directions</a:t>
            </a:r>
            <a:endParaRPr lang="en-US" altLang="en-US" smtClean="0">
              <a:latin typeface="Arial" panose="020B0604020202020204" pitchFamily="34" charset="0"/>
            </a:endParaRPr>
          </a:p>
          <a:p>
            <a:r>
              <a:rPr lang="en-US" altLang="en-US" smtClean="0">
                <a:latin typeface="Arial" panose="020B0604020202020204" pitchFamily="34" charset="0"/>
              </a:rPr>
              <a:t>The facilitator should read the presentation slide. </a:t>
            </a:r>
          </a:p>
          <a:p>
            <a:endParaRPr lang="en-US" altLang="en-US" i="1" u="sng" smtClean="0">
              <a:latin typeface="Arial" panose="020B0604020202020204" pitchFamily="34" charset="0"/>
            </a:endParaRPr>
          </a:p>
          <a:p>
            <a:r>
              <a:rPr lang="en-US" altLang="en-US" i="1" u="sng" smtClean="0">
                <a:latin typeface="Arial" panose="020B0604020202020204" pitchFamily="34" charset="0"/>
              </a:rPr>
              <a:t>Share Talking Points</a:t>
            </a:r>
            <a:endParaRPr lang="en-US" altLang="en-US" smtClean="0">
              <a:latin typeface="Arial" panose="020B0604020202020204" pitchFamily="34" charset="0"/>
            </a:endParaRPr>
          </a:p>
          <a:p>
            <a:r>
              <a:rPr lang="en-US" altLang="en-US" smtClean="0">
                <a:latin typeface="Arial" panose="020B0604020202020204" pitchFamily="34" charset="0"/>
              </a:rPr>
              <a:t>A Person who Negatively Stereotypes can Change! The negative stereotypes associated with many immigrant groups, for example, have largely disappeared over time. For African-Americans, civil rights laws forced integration and nondiscrimination, which, in turn, helped to change public opinion.</a:t>
            </a:r>
          </a:p>
        </p:txBody>
      </p:sp>
    </p:spTree>
    <p:extLst>
      <p:ext uri="{BB962C8B-B14F-4D97-AF65-F5344CB8AC3E}">
        <p14:creationId xmlns:p14="http://schemas.microsoft.com/office/powerpoint/2010/main" val="2312174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p:spPr>
        <p:txBody>
          <a:bodyPr lIns="93177" tIns="46589" rIns="93177" bIns="46589"/>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853676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p:spPr>
        <p:txBody>
          <a:bodyPr/>
          <a:lstStyle/>
          <a:p>
            <a:pPr marL="228600" indent="-228600"/>
            <a:endParaRPr lang="en-US" altLang="en-US" dirty="0" smtClean="0">
              <a:latin typeface="Arial" panose="020B0604020202020204" pitchFamily="34" charset="0"/>
            </a:endParaRPr>
          </a:p>
        </p:txBody>
      </p:sp>
    </p:spTree>
    <p:extLst>
      <p:ext uri="{BB962C8B-B14F-4D97-AF65-F5344CB8AC3E}">
        <p14:creationId xmlns:p14="http://schemas.microsoft.com/office/powerpoint/2010/main" val="806855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3493925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406400" y="698500"/>
            <a:ext cx="6197600" cy="3486150"/>
          </a:xfrm>
          <a:ln/>
        </p:spPr>
      </p:sp>
      <p:sp>
        <p:nvSpPr>
          <p:cNvPr id="56323" name="Notes Placeholder 2"/>
          <p:cNvSpPr>
            <a:spLocks noGrp="1"/>
          </p:cNvSpPr>
          <p:nvPr>
            <p:ph type="body" idx="1"/>
          </p:nvPr>
        </p:nvSpPr>
        <p:spPr>
          <a:xfrm>
            <a:off x="933450" y="4416425"/>
            <a:ext cx="5143500" cy="4181475"/>
          </a:xfrm>
          <a:noFill/>
        </p:spPr>
        <p:txBody>
          <a:bodyPr lIns="93172" tIns="46586" rIns="93172" bIns="46586"/>
          <a:lstStyle/>
          <a:p>
            <a:pPr marL="228600" indent="-228600"/>
            <a:endParaRPr lang="en-US" altLang="en-US" dirty="0" smtClean="0">
              <a:latin typeface="Arial" panose="020B0604020202020204" pitchFamily="34" charset="0"/>
            </a:endParaRPr>
          </a:p>
        </p:txBody>
      </p:sp>
      <p:sp>
        <p:nvSpPr>
          <p:cNvPr id="56324" name="Slide Number Placeholder 3"/>
          <p:cNvSpPr txBox="1">
            <a:spLocks noGrp="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31863">
              <a:spcBef>
                <a:spcPct val="30000"/>
              </a:spcBef>
              <a:defRPr sz="1200">
                <a:solidFill>
                  <a:schemeClr val="tx1"/>
                </a:solidFill>
                <a:latin typeface="Arial" panose="020B0604020202020204" pitchFamily="34" charset="0"/>
              </a:defRPr>
            </a:lvl1pPr>
            <a:lvl2pPr marL="757238" indent="-292100" defTabSz="931863">
              <a:spcBef>
                <a:spcPct val="30000"/>
              </a:spcBef>
              <a:defRPr sz="1200">
                <a:solidFill>
                  <a:schemeClr val="tx1"/>
                </a:solidFill>
                <a:latin typeface="Arial" panose="020B0604020202020204" pitchFamily="34" charset="0"/>
              </a:defRPr>
            </a:lvl2pPr>
            <a:lvl3pPr marL="1165225" indent="-233363" defTabSz="931863">
              <a:spcBef>
                <a:spcPct val="30000"/>
              </a:spcBef>
              <a:defRPr sz="1200">
                <a:solidFill>
                  <a:schemeClr val="tx1"/>
                </a:solidFill>
                <a:latin typeface="Arial" panose="020B0604020202020204" pitchFamily="34" charset="0"/>
              </a:defRPr>
            </a:lvl3pPr>
            <a:lvl4pPr marL="1631950" indent="-234950" defTabSz="931863">
              <a:spcBef>
                <a:spcPct val="30000"/>
              </a:spcBef>
              <a:defRPr sz="1200">
                <a:solidFill>
                  <a:schemeClr val="tx1"/>
                </a:solidFill>
                <a:latin typeface="Arial" panose="020B0604020202020204" pitchFamily="34" charset="0"/>
              </a:defRPr>
            </a:lvl4pPr>
            <a:lvl5pPr marL="2097088" indent="-233363" defTabSz="931863">
              <a:spcBef>
                <a:spcPct val="30000"/>
              </a:spcBef>
              <a:defRPr sz="1200">
                <a:solidFill>
                  <a:schemeClr val="tx1"/>
                </a:solidFill>
                <a:latin typeface="Arial" panose="020B0604020202020204" pitchFamily="34" charset="0"/>
              </a:defRPr>
            </a:lvl5pPr>
            <a:lvl6pPr marL="2554288" indent="-233363" defTabSz="931863" eaLnBrk="0" fontAlgn="base" hangingPunct="0">
              <a:spcBef>
                <a:spcPct val="30000"/>
              </a:spcBef>
              <a:spcAft>
                <a:spcPct val="0"/>
              </a:spcAft>
              <a:defRPr sz="1200">
                <a:solidFill>
                  <a:schemeClr val="tx1"/>
                </a:solidFill>
                <a:latin typeface="Arial" panose="020B0604020202020204" pitchFamily="34" charset="0"/>
              </a:defRPr>
            </a:lvl6pPr>
            <a:lvl7pPr marL="3011488" indent="-233363" defTabSz="931863" eaLnBrk="0" fontAlgn="base" hangingPunct="0">
              <a:spcBef>
                <a:spcPct val="30000"/>
              </a:spcBef>
              <a:spcAft>
                <a:spcPct val="0"/>
              </a:spcAft>
              <a:defRPr sz="1200">
                <a:solidFill>
                  <a:schemeClr val="tx1"/>
                </a:solidFill>
                <a:latin typeface="Arial" panose="020B0604020202020204" pitchFamily="34" charset="0"/>
              </a:defRPr>
            </a:lvl7pPr>
            <a:lvl8pPr marL="3468688" indent="-233363" defTabSz="931863" eaLnBrk="0" fontAlgn="base" hangingPunct="0">
              <a:spcBef>
                <a:spcPct val="30000"/>
              </a:spcBef>
              <a:spcAft>
                <a:spcPct val="0"/>
              </a:spcAft>
              <a:defRPr sz="1200">
                <a:solidFill>
                  <a:schemeClr val="tx1"/>
                </a:solidFill>
                <a:latin typeface="Arial" panose="020B0604020202020204" pitchFamily="34" charset="0"/>
              </a:defRPr>
            </a:lvl8pPr>
            <a:lvl9pPr marL="3925888" indent="-233363" defTabSz="93186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77D57F35-4714-4B47-8361-EA87DE87B233}" type="slidenum">
              <a:rPr lang="en-US" altLang="en-US" sz="1300">
                <a:latin typeface="Times New Roman" panose="02020603050405020304" pitchFamily="18" charset="0"/>
                <a:cs typeface="Arial" panose="020B0604020202020204" pitchFamily="34" charset="0"/>
              </a:rPr>
              <a:pPr algn="r" eaLnBrk="1" hangingPunct="1">
                <a:spcBef>
                  <a:spcPct val="0"/>
                </a:spcBef>
              </a:pPr>
              <a:t>22</a:t>
            </a:fld>
            <a:endParaRPr lang="en-US" altLang="en-US" sz="130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8289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6519518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p:spPr>
        <p:txBody>
          <a:bodyPr/>
          <a:lstStyle/>
          <a:p>
            <a:r>
              <a:rPr lang="en-US" altLang="en-US" i="1" u="sng" smtClean="0">
                <a:latin typeface="Arial" panose="020B0604020202020204" pitchFamily="34" charset="0"/>
              </a:rPr>
              <a:t>Directions</a:t>
            </a:r>
            <a:endParaRPr lang="en-US" altLang="en-US" smtClean="0">
              <a:latin typeface="Arial" panose="020B0604020202020204" pitchFamily="34" charset="0"/>
            </a:endParaRPr>
          </a:p>
          <a:p>
            <a:r>
              <a:rPr lang="en-US" altLang="en-US" smtClean="0">
                <a:latin typeface="Arial" panose="020B0604020202020204" pitchFamily="34" charset="0"/>
              </a:rPr>
              <a:t>The facilitator should read the presentation slide. </a:t>
            </a:r>
          </a:p>
        </p:txBody>
      </p:sp>
    </p:spTree>
    <p:extLst>
      <p:ext uri="{BB962C8B-B14F-4D97-AF65-F5344CB8AC3E}">
        <p14:creationId xmlns:p14="http://schemas.microsoft.com/office/powerpoint/2010/main" val="12761870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406400" y="698500"/>
            <a:ext cx="6197600" cy="3486150"/>
          </a:xfrm>
          <a:ln/>
        </p:spPr>
      </p:sp>
      <p:sp>
        <p:nvSpPr>
          <p:cNvPr id="62467" name="Notes Placeholder 2"/>
          <p:cNvSpPr>
            <a:spLocks noGrp="1"/>
          </p:cNvSpPr>
          <p:nvPr>
            <p:ph type="body" idx="1"/>
          </p:nvPr>
        </p:nvSpPr>
        <p:spPr>
          <a:xfrm>
            <a:off x="933450" y="4416425"/>
            <a:ext cx="5143500" cy="4181475"/>
          </a:xfrm>
          <a:noFill/>
        </p:spPr>
        <p:txBody>
          <a:bodyPr lIns="93172" tIns="46586" rIns="93172" bIns="46586"/>
          <a:lstStyle/>
          <a:p>
            <a:pPr>
              <a:buFontTx/>
              <a:buNone/>
            </a:pPr>
            <a:endParaRPr lang="en-US" altLang="en-US" dirty="0" smtClean="0">
              <a:latin typeface="Arial" panose="020B0604020202020204" pitchFamily="34" charset="0"/>
            </a:endParaRPr>
          </a:p>
        </p:txBody>
      </p:sp>
      <p:sp>
        <p:nvSpPr>
          <p:cNvPr id="62468" name="Slide Number Placeholder 3"/>
          <p:cNvSpPr txBox="1">
            <a:spLocks noGrp="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31863">
              <a:spcBef>
                <a:spcPct val="30000"/>
              </a:spcBef>
              <a:defRPr sz="1200">
                <a:solidFill>
                  <a:schemeClr val="tx1"/>
                </a:solidFill>
                <a:latin typeface="Arial" panose="020B0604020202020204" pitchFamily="34" charset="0"/>
              </a:defRPr>
            </a:lvl1pPr>
            <a:lvl2pPr marL="757238" indent="-292100" defTabSz="931863">
              <a:spcBef>
                <a:spcPct val="30000"/>
              </a:spcBef>
              <a:defRPr sz="1200">
                <a:solidFill>
                  <a:schemeClr val="tx1"/>
                </a:solidFill>
                <a:latin typeface="Arial" panose="020B0604020202020204" pitchFamily="34" charset="0"/>
              </a:defRPr>
            </a:lvl2pPr>
            <a:lvl3pPr marL="1165225" indent="-233363" defTabSz="931863">
              <a:spcBef>
                <a:spcPct val="30000"/>
              </a:spcBef>
              <a:defRPr sz="1200">
                <a:solidFill>
                  <a:schemeClr val="tx1"/>
                </a:solidFill>
                <a:latin typeface="Arial" panose="020B0604020202020204" pitchFamily="34" charset="0"/>
              </a:defRPr>
            </a:lvl3pPr>
            <a:lvl4pPr marL="1631950" indent="-234950" defTabSz="931863">
              <a:spcBef>
                <a:spcPct val="30000"/>
              </a:spcBef>
              <a:defRPr sz="1200">
                <a:solidFill>
                  <a:schemeClr val="tx1"/>
                </a:solidFill>
                <a:latin typeface="Arial" panose="020B0604020202020204" pitchFamily="34" charset="0"/>
              </a:defRPr>
            </a:lvl4pPr>
            <a:lvl5pPr marL="2097088" indent="-233363" defTabSz="931863">
              <a:spcBef>
                <a:spcPct val="30000"/>
              </a:spcBef>
              <a:defRPr sz="1200">
                <a:solidFill>
                  <a:schemeClr val="tx1"/>
                </a:solidFill>
                <a:latin typeface="Arial" panose="020B0604020202020204" pitchFamily="34" charset="0"/>
              </a:defRPr>
            </a:lvl5pPr>
            <a:lvl6pPr marL="2554288" indent="-233363" defTabSz="931863" eaLnBrk="0" fontAlgn="base" hangingPunct="0">
              <a:spcBef>
                <a:spcPct val="30000"/>
              </a:spcBef>
              <a:spcAft>
                <a:spcPct val="0"/>
              </a:spcAft>
              <a:defRPr sz="1200">
                <a:solidFill>
                  <a:schemeClr val="tx1"/>
                </a:solidFill>
                <a:latin typeface="Arial" panose="020B0604020202020204" pitchFamily="34" charset="0"/>
              </a:defRPr>
            </a:lvl6pPr>
            <a:lvl7pPr marL="3011488" indent="-233363" defTabSz="931863" eaLnBrk="0" fontAlgn="base" hangingPunct="0">
              <a:spcBef>
                <a:spcPct val="30000"/>
              </a:spcBef>
              <a:spcAft>
                <a:spcPct val="0"/>
              </a:spcAft>
              <a:defRPr sz="1200">
                <a:solidFill>
                  <a:schemeClr val="tx1"/>
                </a:solidFill>
                <a:latin typeface="Arial" panose="020B0604020202020204" pitchFamily="34" charset="0"/>
              </a:defRPr>
            </a:lvl7pPr>
            <a:lvl8pPr marL="3468688" indent="-233363" defTabSz="931863" eaLnBrk="0" fontAlgn="base" hangingPunct="0">
              <a:spcBef>
                <a:spcPct val="30000"/>
              </a:spcBef>
              <a:spcAft>
                <a:spcPct val="0"/>
              </a:spcAft>
              <a:defRPr sz="1200">
                <a:solidFill>
                  <a:schemeClr val="tx1"/>
                </a:solidFill>
                <a:latin typeface="Arial" panose="020B0604020202020204" pitchFamily="34" charset="0"/>
              </a:defRPr>
            </a:lvl8pPr>
            <a:lvl9pPr marL="3925888" indent="-233363" defTabSz="93186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54ECE023-9F78-48E6-A714-804248F272BE}" type="slidenum">
              <a:rPr lang="en-US" altLang="en-US" sz="1300">
                <a:latin typeface="Times New Roman" panose="02020603050405020304" pitchFamily="18" charset="0"/>
                <a:cs typeface="Arial" panose="020B0604020202020204" pitchFamily="34" charset="0"/>
              </a:rPr>
              <a:pPr algn="r" eaLnBrk="1" hangingPunct="1">
                <a:spcBef>
                  <a:spcPct val="0"/>
                </a:spcBef>
              </a:pPr>
              <a:t>25</a:t>
            </a:fld>
            <a:endParaRPr lang="en-US" altLang="en-US" sz="130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963535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p:spPr>
        <p:txBody>
          <a:bodyPr/>
          <a:lstStyle/>
          <a:p>
            <a:pPr marL="228600" indent="-228600"/>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798910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885675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5231210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406400" y="698500"/>
            <a:ext cx="6197600" cy="3486150"/>
          </a:xfrm>
          <a:ln/>
        </p:spPr>
      </p:sp>
      <p:sp>
        <p:nvSpPr>
          <p:cNvPr id="74755" name="Notes Placeholder 2"/>
          <p:cNvSpPr>
            <a:spLocks noGrp="1"/>
          </p:cNvSpPr>
          <p:nvPr>
            <p:ph type="body" idx="1"/>
          </p:nvPr>
        </p:nvSpPr>
        <p:spPr>
          <a:xfrm>
            <a:off x="933450" y="4416425"/>
            <a:ext cx="5143500" cy="4181475"/>
          </a:xfrm>
          <a:noFill/>
        </p:spPr>
        <p:txBody>
          <a:bodyPr lIns="93172" tIns="46586" rIns="93172" bIns="46586"/>
          <a:lstStyle/>
          <a:p>
            <a:endParaRPr lang="en-US" altLang="en-US" dirty="0" smtClean="0">
              <a:latin typeface="Arial" panose="020B0604020202020204" pitchFamily="34" charset="0"/>
            </a:endParaRPr>
          </a:p>
        </p:txBody>
      </p:sp>
      <p:sp>
        <p:nvSpPr>
          <p:cNvPr id="74756" name="Slide Number Placeholder 3"/>
          <p:cNvSpPr txBox="1">
            <a:spLocks noGrp="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31863">
              <a:spcBef>
                <a:spcPct val="30000"/>
              </a:spcBef>
              <a:defRPr sz="1200">
                <a:solidFill>
                  <a:schemeClr val="tx1"/>
                </a:solidFill>
                <a:latin typeface="Arial" panose="020B0604020202020204" pitchFamily="34" charset="0"/>
              </a:defRPr>
            </a:lvl1pPr>
            <a:lvl2pPr marL="757238" indent="-292100" defTabSz="931863">
              <a:spcBef>
                <a:spcPct val="30000"/>
              </a:spcBef>
              <a:defRPr sz="1200">
                <a:solidFill>
                  <a:schemeClr val="tx1"/>
                </a:solidFill>
                <a:latin typeface="Arial" panose="020B0604020202020204" pitchFamily="34" charset="0"/>
              </a:defRPr>
            </a:lvl2pPr>
            <a:lvl3pPr marL="1165225" indent="-233363" defTabSz="931863">
              <a:spcBef>
                <a:spcPct val="30000"/>
              </a:spcBef>
              <a:defRPr sz="1200">
                <a:solidFill>
                  <a:schemeClr val="tx1"/>
                </a:solidFill>
                <a:latin typeface="Arial" panose="020B0604020202020204" pitchFamily="34" charset="0"/>
              </a:defRPr>
            </a:lvl3pPr>
            <a:lvl4pPr marL="1631950" indent="-234950" defTabSz="931863">
              <a:spcBef>
                <a:spcPct val="30000"/>
              </a:spcBef>
              <a:defRPr sz="1200">
                <a:solidFill>
                  <a:schemeClr val="tx1"/>
                </a:solidFill>
                <a:latin typeface="Arial" panose="020B0604020202020204" pitchFamily="34" charset="0"/>
              </a:defRPr>
            </a:lvl4pPr>
            <a:lvl5pPr marL="2097088" indent="-233363" defTabSz="931863">
              <a:spcBef>
                <a:spcPct val="30000"/>
              </a:spcBef>
              <a:defRPr sz="1200">
                <a:solidFill>
                  <a:schemeClr val="tx1"/>
                </a:solidFill>
                <a:latin typeface="Arial" panose="020B0604020202020204" pitchFamily="34" charset="0"/>
              </a:defRPr>
            </a:lvl5pPr>
            <a:lvl6pPr marL="2554288" indent="-233363" defTabSz="931863" eaLnBrk="0" fontAlgn="base" hangingPunct="0">
              <a:spcBef>
                <a:spcPct val="30000"/>
              </a:spcBef>
              <a:spcAft>
                <a:spcPct val="0"/>
              </a:spcAft>
              <a:defRPr sz="1200">
                <a:solidFill>
                  <a:schemeClr val="tx1"/>
                </a:solidFill>
                <a:latin typeface="Arial" panose="020B0604020202020204" pitchFamily="34" charset="0"/>
              </a:defRPr>
            </a:lvl6pPr>
            <a:lvl7pPr marL="3011488" indent="-233363" defTabSz="931863" eaLnBrk="0" fontAlgn="base" hangingPunct="0">
              <a:spcBef>
                <a:spcPct val="30000"/>
              </a:spcBef>
              <a:spcAft>
                <a:spcPct val="0"/>
              </a:spcAft>
              <a:defRPr sz="1200">
                <a:solidFill>
                  <a:schemeClr val="tx1"/>
                </a:solidFill>
                <a:latin typeface="Arial" panose="020B0604020202020204" pitchFamily="34" charset="0"/>
              </a:defRPr>
            </a:lvl7pPr>
            <a:lvl8pPr marL="3468688" indent="-233363" defTabSz="931863" eaLnBrk="0" fontAlgn="base" hangingPunct="0">
              <a:spcBef>
                <a:spcPct val="30000"/>
              </a:spcBef>
              <a:spcAft>
                <a:spcPct val="0"/>
              </a:spcAft>
              <a:defRPr sz="1200">
                <a:solidFill>
                  <a:schemeClr val="tx1"/>
                </a:solidFill>
                <a:latin typeface="Arial" panose="020B0604020202020204" pitchFamily="34" charset="0"/>
              </a:defRPr>
            </a:lvl8pPr>
            <a:lvl9pPr marL="3925888" indent="-233363" defTabSz="93186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58D441C3-1785-4B27-BE9B-71B41941995B}" type="slidenum">
              <a:rPr lang="en-US" altLang="en-US" sz="1300">
                <a:latin typeface="Times New Roman" panose="02020603050405020304" pitchFamily="18" charset="0"/>
                <a:cs typeface="Arial" panose="020B0604020202020204" pitchFamily="34" charset="0"/>
              </a:rPr>
              <a:pPr algn="r" eaLnBrk="1" hangingPunct="1">
                <a:spcBef>
                  <a:spcPct val="0"/>
                </a:spcBef>
              </a:pPr>
              <a:t>29</a:t>
            </a:fld>
            <a:endParaRPr lang="en-US" altLang="en-US" sz="130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407993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31863">
              <a:spcBef>
                <a:spcPct val="30000"/>
              </a:spcBef>
              <a:defRPr sz="1200">
                <a:solidFill>
                  <a:schemeClr val="tx1"/>
                </a:solidFill>
                <a:latin typeface="Arial" panose="020B0604020202020204" pitchFamily="34" charset="0"/>
              </a:defRPr>
            </a:lvl1pPr>
            <a:lvl2pPr marL="757238" indent="-292100" defTabSz="931863">
              <a:spcBef>
                <a:spcPct val="30000"/>
              </a:spcBef>
              <a:defRPr sz="1200">
                <a:solidFill>
                  <a:schemeClr val="tx1"/>
                </a:solidFill>
                <a:latin typeface="Arial" panose="020B0604020202020204" pitchFamily="34" charset="0"/>
              </a:defRPr>
            </a:lvl2pPr>
            <a:lvl3pPr marL="1165225" indent="-233363" defTabSz="931863">
              <a:spcBef>
                <a:spcPct val="30000"/>
              </a:spcBef>
              <a:defRPr sz="1200">
                <a:solidFill>
                  <a:schemeClr val="tx1"/>
                </a:solidFill>
                <a:latin typeface="Arial" panose="020B0604020202020204" pitchFamily="34" charset="0"/>
              </a:defRPr>
            </a:lvl3pPr>
            <a:lvl4pPr marL="1631950" indent="-234950" defTabSz="931863">
              <a:spcBef>
                <a:spcPct val="30000"/>
              </a:spcBef>
              <a:defRPr sz="1200">
                <a:solidFill>
                  <a:schemeClr val="tx1"/>
                </a:solidFill>
                <a:latin typeface="Arial" panose="020B0604020202020204" pitchFamily="34" charset="0"/>
              </a:defRPr>
            </a:lvl4pPr>
            <a:lvl5pPr marL="2097088" indent="-233363" defTabSz="931863">
              <a:spcBef>
                <a:spcPct val="30000"/>
              </a:spcBef>
              <a:defRPr sz="1200">
                <a:solidFill>
                  <a:schemeClr val="tx1"/>
                </a:solidFill>
                <a:latin typeface="Arial" panose="020B0604020202020204" pitchFamily="34" charset="0"/>
              </a:defRPr>
            </a:lvl5pPr>
            <a:lvl6pPr marL="2554288" indent="-233363" defTabSz="931863" eaLnBrk="0" fontAlgn="base" hangingPunct="0">
              <a:spcBef>
                <a:spcPct val="30000"/>
              </a:spcBef>
              <a:spcAft>
                <a:spcPct val="0"/>
              </a:spcAft>
              <a:defRPr sz="1200">
                <a:solidFill>
                  <a:schemeClr val="tx1"/>
                </a:solidFill>
                <a:latin typeface="Arial" panose="020B0604020202020204" pitchFamily="34" charset="0"/>
              </a:defRPr>
            </a:lvl6pPr>
            <a:lvl7pPr marL="3011488" indent="-233363" defTabSz="931863" eaLnBrk="0" fontAlgn="base" hangingPunct="0">
              <a:spcBef>
                <a:spcPct val="30000"/>
              </a:spcBef>
              <a:spcAft>
                <a:spcPct val="0"/>
              </a:spcAft>
              <a:defRPr sz="1200">
                <a:solidFill>
                  <a:schemeClr val="tx1"/>
                </a:solidFill>
                <a:latin typeface="Arial" panose="020B0604020202020204" pitchFamily="34" charset="0"/>
              </a:defRPr>
            </a:lvl7pPr>
            <a:lvl8pPr marL="3468688" indent="-233363" defTabSz="931863" eaLnBrk="0" fontAlgn="base" hangingPunct="0">
              <a:spcBef>
                <a:spcPct val="30000"/>
              </a:spcBef>
              <a:spcAft>
                <a:spcPct val="0"/>
              </a:spcAft>
              <a:defRPr sz="1200">
                <a:solidFill>
                  <a:schemeClr val="tx1"/>
                </a:solidFill>
                <a:latin typeface="Arial" panose="020B0604020202020204" pitchFamily="34" charset="0"/>
              </a:defRPr>
            </a:lvl8pPr>
            <a:lvl9pPr marL="3925888" indent="-233363" defTabSz="93186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0763881C-6366-4B66-A563-16FB3164384A}" type="slidenum">
              <a:rPr lang="en-US" altLang="en-US" sz="1300">
                <a:latin typeface="Times New Roman" panose="02020603050405020304" pitchFamily="18" charset="0"/>
                <a:cs typeface="Arial" panose="020B0604020202020204" pitchFamily="34" charset="0"/>
              </a:rPr>
              <a:pPr algn="r" eaLnBrk="1" hangingPunct="1">
                <a:spcBef>
                  <a:spcPct val="0"/>
                </a:spcBef>
              </a:pPr>
              <a:t>30</a:t>
            </a:fld>
            <a:endParaRPr lang="en-US" altLang="en-US" sz="1300">
              <a:latin typeface="Times New Roman" panose="02020603050405020304" pitchFamily="18" charset="0"/>
              <a:cs typeface="Arial" panose="020B0604020202020204" pitchFamily="34" charset="0"/>
            </a:endParaRPr>
          </a:p>
        </p:txBody>
      </p:sp>
      <p:sp>
        <p:nvSpPr>
          <p:cNvPr id="78851" name="Rectangle 2"/>
          <p:cNvSpPr>
            <a:spLocks noGrp="1" noRot="1" noChangeAspect="1" noChangeArrowheads="1" noTextEdit="1"/>
          </p:cNvSpPr>
          <p:nvPr>
            <p:ph type="sldImg"/>
          </p:nvPr>
        </p:nvSpPr>
        <p:spPr>
          <a:xfrm>
            <a:off x="406400" y="698500"/>
            <a:ext cx="6197600" cy="3486150"/>
          </a:xfrm>
          <a:ln/>
        </p:spPr>
      </p:sp>
      <p:sp>
        <p:nvSpPr>
          <p:cNvPr id="78852" name="Rectangle 3"/>
          <p:cNvSpPr>
            <a:spLocks noGrp="1" noChangeArrowheads="1"/>
          </p:cNvSpPr>
          <p:nvPr>
            <p:ph type="body" idx="1"/>
          </p:nvPr>
        </p:nvSpPr>
        <p:spPr>
          <a:xfrm>
            <a:off x="933450" y="4416425"/>
            <a:ext cx="5143500" cy="4181475"/>
          </a:xfrm>
          <a:noFill/>
        </p:spPr>
        <p:txBody>
          <a:bodyPr lIns="93172" tIns="46586" rIns="93172" bIns="46586"/>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128258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3E867-543A-4F15-BDAD-2A06216AA3BA}" type="slidenum">
              <a:rPr lang="en-US" smtClean="0"/>
              <a:t>4</a:t>
            </a:fld>
            <a:endParaRPr lang="en-US"/>
          </a:p>
        </p:txBody>
      </p:sp>
    </p:spTree>
    <p:extLst>
      <p:ext uri="{BB962C8B-B14F-4D97-AF65-F5344CB8AC3E}">
        <p14:creationId xmlns:p14="http://schemas.microsoft.com/office/powerpoint/2010/main" val="11711532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31863">
              <a:spcBef>
                <a:spcPct val="30000"/>
              </a:spcBef>
              <a:defRPr sz="1200">
                <a:solidFill>
                  <a:schemeClr val="tx1"/>
                </a:solidFill>
                <a:latin typeface="Arial" panose="020B0604020202020204" pitchFamily="34" charset="0"/>
              </a:defRPr>
            </a:lvl1pPr>
            <a:lvl2pPr marL="757238" indent="-292100" defTabSz="931863">
              <a:spcBef>
                <a:spcPct val="30000"/>
              </a:spcBef>
              <a:defRPr sz="1200">
                <a:solidFill>
                  <a:schemeClr val="tx1"/>
                </a:solidFill>
                <a:latin typeface="Arial" panose="020B0604020202020204" pitchFamily="34" charset="0"/>
              </a:defRPr>
            </a:lvl2pPr>
            <a:lvl3pPr marL="1165225" indent="-233363" defTabSz="931863">
              <a:spcBef>
                <a:spcPct val="30000"/>
              </a:spcBef>
              <a:defRPr sz="1200">
                <a:solidFill>
                  <a:schemeClr val="tx1"/>
                </a:solidFill>
                <a:latin typeface="Arial" panose="020B0604020202020204" pitchFamily="34" charset="0"/>
              </a:defRPr>
            </a:lvl3pPr>
            <a:lvl4pPr marL="1631950" indent="-234950" defTabSz="931863">
              <a:spcBef>
                <a:spcPct val="30000"/>
              </a:spcBef>
              <a:defRPr sz="1200">
                <a:solidFill>
                  <a:schemeClr val="tx1"/>
                </a:solidFill>
                <a:latin typeface="Arial" panose="020B0604020202020204" pitchFamily="34" charset="0"/>
              </a:defRPr>
            </a:lvl4pPr>
            <a:lvl5pPr marL="2097088" indent="-233363" defTabSz="931863">
              <a:spcBef>
                <a:spcPct val="30000"/>
              </a:spcBef>
              <a:defRPr sz="1200">
                <a:solidFill>
                  <a:schemeClr val="tx1"/>
                </a:solidFill>
                <a:latin typeface="Arial" panose="020B0604020202020204" pitchFamily="34" charset="0"/>
              </a:defRPr>
            </a:lvl5pPr>
            <a:lvl6pPr marL="2554288" indent="-233363" defTabSz="931863" eaLnBrk="0" fontAlgn="base" hangingPunct="0">
              <a:spcBef>
                <a:spcPct val="30000"/>
              </a:spcBef>
              <a:spcAft>
                <a:spcPct val="0"/>
              </a:spcAft>
              <a:defRPr sz="1200">
                <a:solidFill>
                  <a:schemeClr val="tx1"/>
                </a:solidFill>
                <a:latin typeface="Arial" panose="020B0604020202020204" pitchFamily="34" charset="0"/>
              </a:defRPr>
            </a:lvl6pPr>
            <a:lvl7pPr marL="3011488" indent="-233363" defTabSz="931863" eaLnBrk="0" fontAlgn="base" hangingPunct="0">
              <a:spcBef>
                <a:spcPct val="30000"/>
              </a:spcBef>
              <a:spcAft>
                <a:spcPct val="0"/>
              </a:spcAft>
              <a:defRPr sz="1200">
                <a:solidFill>
                  <a:schemeClr val="tx1"/>
                </a:solidFill>
                <a:latin typeface="Arial" panose="020B0604020202020204" pitchFamily="34" charset="0"/>
              </a:defRPr>
            </a:lvl7pPr>
            <a:lvl8pPr marL="3468688" indent="-233363" defTabSz="931863" eaLnBrk="0" fontAlgn="base" hangingPunct="0">
              <a:spcBef>
                <a:spcPct val="30000"/>
              </a:spcBef>
              <a:spcAft>
                <a:spcPct val="0"/>
              </a:spcAft>
              <a:defRPr sz="1200">
                <a:solidFill>
                  <a:schemeClr val="tx1"/>
                </a:solidFill>
                <a:latin typeface="Arial" panose="020B0604020202020204" pitchFamily="34" charset="0"/>
              </a:defRPr>
            </a:lvl8pPr>
            <a:lvl9pPr marL="3925888" indent="-233363" defTabSz="93186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62EBDB47-5874-498E-94E3-3F4D7791B1A5}" type="slidenum">
              <a:rPr lang="en-US" altLang="en-US" sz="1300">
                <a:latin typeface="Times New Roman" panose="02020603050405020304" pitchFamily="18" charset="0"/>
                <a:cs typeface="Arial" panose="020B0604020202020204" pitchFamily="34" charset="0"/>
              </a:rPr>
              <a:pPr algn="r" eaLnBrk="1" hangingPunct="1">
                <a:spcBef>
                  <a:spcPct val="0"/>
                </a:spcBef>
              </a:pPr>
              <a:t>31</a:t>
            </a:fld>
            <a:endParaRPr lang="en-US" altLang="en-US" sz="1300">
              <a:latin typeface="Times New Roman" panose="02020603050405020304" pitchFamily="18" charset="0"/>
              <a:cs typeface="Arial" panose="020B0604020202020204" pitchFamily="34" charset="0"/>
            </a:endParaRPr>
          </a:p>
        </p:txBody>
      </p:sp>
      <p:sp>
        <p:nvSpPr>
          <p:cNvPr id="97283" name="Rectangle 2"/>
          <p:cNvSpPr>
            <a:spLocks noGrp="1" noRot="1" noChangeAspect="1" noChangeArrowheads="1" noTextEdit="1"/>
          </p:cNvSpPr>
          <p:nvPr>
            <p:ph type="sldImg"/>
          </p:nvPr>
        </p:nvSpPr>
        <p:spPr>
          <a:xfrm>
            <a:off x="406400" y="698500"/>
            <a:ext cx="6197600" cy="3486150"/>
          </a:xfrm>
          <a:ln/>
        </p:spPr>
      </p:sp>
      <p:sp>
        <p:nvSpPr>
          <p:cNvPr id="97284" name="Rectangle 3"/>
          <p:cNvSpPr>
            <a:spLocks noGrp="1" noChangeArrowheads="1"/>
          </p:cNvSpPr>
          <p:nvPr>
            <p:ph type="body" idx="1"/>
          </p:nvPr>
        </p:nvSpPr>
        <p:spPr>
          <a:xfrm>
            <a:off x="933450" y="4416425"/>
            <a:ext cx="5143500" cy="4181475"/>
          </a:xfrm>
          <a:noFill/>
        </p:spPr>
        <p:txBody>
          <a:bodyPr lIns="93172" tIns="46586" rIns="93172" bIns="46586"/>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1040279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p:spPr>
        <p:txBody>
          <a:bodyPr/>
          <a:lstStyle/>
          <a:p>
            <a:r>
              <a:rPr lang="en-US" altLang="en-US" i="1" u="sng" smtClean="0">
                <a:latin typeface="Arial" panose="020B0604020202020204" pitchFamily="34" charset="0"/>
              </a:rPr>
              <a:t>Directions</a:t>
            </a:r>
            <a:endParaRPr lang="en-US" altLang="en-US" smtClean="0">
              <a:latin typeface="Arial" panose="020B0604020202020204" pitchFamily="34" charset="0"/>
            </a:endParaRPr>
          </a:p>
          <a:p>
            <a:r>
              <a:rPr lang="en-US" altLang="en-US" smtClean="0">
                <a:latin typeface="Arial" panose="020B0604020202020204" pitchFamily="34" charset="0"/>
              </a:rPr>
              <a:t>The facilitator should read the presentation slide. Pass out a handout on the Culturally and Linguistically Appropriate Services Standards (CLAS) (OMH-DHHS, 2000). This information can be retrieved and printed out for the participants in advance of the training by accessing it at: </a:t>
            </a:r>
            <a:r>
              <a:rPr lang="en-US" altLang="en-US" smtClean="0">
                <a:latin typeface="Arial" panose="020B0604020202020204" pitchFamily="34" charset="0"/>
                <a:hlinkClick r:id="rId3"/>
              </a:rPr>
              <a:t>http://minorityhealth.hhs.gov/templates/browse.aspx?lvl=2&amp;lvlID=15</a:t>
            </a:r>
            <a:r>
              <a:rPr lang="en-US" altLang="en-US" smtClean="0">
                <a:latin typeface="Arial" panose="020B0604020202020204" pitchFamily="34" charset="0"/>
              </a:rPr>
              <a:t> </a:t>
            </a:r>
          </a:p>
          <a:p>
            <a:endParaRPr lang="en-US" altLang="en-US" i="1" u="sng" smtClean="0">
              <a:latin typeface="Arial" panose="020B0604020202020204" pitchFamily="34" charset="0"/>
            </a:endParaRPr>
          </a:p>
          <a:p>
            <a:r>
              <a:rPr lang="en-US" altLang="en-US" i="1" u="sng" smtClean="0">
                <a:latin typeface="Arial" panose="020B0604020202020204" pitchFamily="34" charset="0"/>
              </a:rPr>
              <a:t>Share Talking Points</a:t>
            </a:r>
            <a:endParaRPr lang="en-US" altLang="en-US" smtClean="0">
              <a:latin typeface="Arial" panose="020B0604020202020204" pitchFamily="34" charset="0"/>
            </a:endParaRPr>
          </a:p>
          <a:p>
            <a:r>
              <a:rPr lang="en-US" altLang="en-US" smtClean="0">
                <a:latin typeface="Arial" panose="020B0604020202020204" pitchFamily="34" charset="0"/>
              </a:rPr>
              <a:t>The 14 CLAS Standards are based on an analytical review of key laws, regulations, contracts, and standards currently in use by federal and state agencies and other national organizations. The goal of the standards is to increase access to care and contribute to the elimination of health disparities. In addition, organizations striving to meet these standards demonstrate clearly that they value and honor the diverse populations served. </a:t>
            </a:r>
          </a:p>
          <a:p>
            <a:endParaRPr lang="en-US" altLang="en-US" smtClean="0">
              <a:latin typeface="Arial" panose="020B0604020202020204" pitchFamily="34" charset="0"/>
            </a:endParaRPr>
          </a:p>
        </p:txBody>
      </p:sp>
    </p:spTree>
    <p:extLst>
      <p:ext uri="{BB962C8B-B14F-4D97-AF65-F5344CB8AC3E}">
        <p14:creationId xmlns:p14="http://schemas.microsoft.com/office/powerpoint/2010/main" val="19732953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5658320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0519754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xfrm>
            <a:off x="935038" y="4416425"/>
            <a:ext cx="5140325" cy="4183063"/>
          </a:xfrm>
          <a:noFill/>
        </p:spPr>
        <p:txBody>
          <a:bodyPr/>
          <a:lstStyle/>
          <a:p>
            <a:pPr marL="228600" indent="-228600"/>
            <a:endParaRPr lang="en-US" altLang="en-US" dirty="0" smtClean="0">
              <a:latin typeface="Arial" panose="020B0604020202020204" pitchFamily="34" charset="0"/>
            </a:endParaRPr>
          </a:p>
        </p:txBody>
      </p:sp>
      <p:sp>
        <p:nvSpPr>
          <p:cNvPr id="109572" name="Slide Number Placeholder 3"/>
          <p:cNvSpPr txBox="1">
            <a:spLocks noGrp="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2" rIns="93164" bIns="46582" anchor="b"/>
          <a:lstStyle>
            <a:lvl1pPr defTabSz="912813">
              <a:spcBef>
                <a:spcPct val="30000"/>
              </a:spcBef>
              <a:defRPr sz="1200">
                <a:solidFill>
                  <a:schemeClr val="tx1"/>
                </a:solidFill>
                <a:latin typeface="Arial" panose="020B0604020202020204" pitchFamily="34" charset="0"/>
              </a:defRPr>
            </a:lvl1pPr>
            <a:lvl2pPr marL="741363" indent="-284163" defTabSz="912813">
              <a:spcBef>
                <a:spcPct val="30000"/>
              </a:spcBef>
              <a:defRPr sz="1200">
                <a:solidFill>
                  <a:schemeClr val="tx1"/>
                </a:solidFill>
                <a:latin typeface="Arial" panose="020B0604020202020204" pitchFamily="34" charset="0"/>
              </a:defRPr>
            </a:lvl2pPr>
            <a:lvl3pPr marL="1143000" indent="-230188" defTabSz="912813">
              <a:spcBef>
                <a:spcPct val="30000"/>
              </a:spcBef>
              <a:defRPr sz="1200">
                <a:solidFill>
                  <a:schemeClr val="tx1"/>
                </a:solidFill>
                <a:latin typeface="Arial" panose="020B0604020202020204" pitchFamily="34" charset="0"/>
              </a:defRPr>
            </a:lvl3pPr>
            <a:lvl4pPr marL="1600200" indent="-228600" defTabSz="912813">
              <a:spcBef>
                <a:spcPct val="30000"/>
              </a:spcBef>
              <a:defRPr sz="1200">
                <a:solidFill>
                  <a:schemeClr val="tx1"/>
                </a:solidFill>
                <a:latin typeface="Arial" panose="020B0604020202020204" pitchFamily="34" charset="0"/>
              </a:defRPr>
            </a:lvl4pPr>
            <a:lvl5pPr marL="2055813" indent="-227013" defTabSz="912813">
              <a:spcBef>
                <a:spcPct val="30000"/>
              </a:spcBef>
              <a:defRPr sz="1200">
                <a:solidFill>
                  <a:schemeClr val="tx1"/>
                </a:solidFill>
                <a:latin typeface="Arial" panose="020B0604020202020204" pitchFamily="34" charset="0"/>
              </a:defRPr>
            </a:lvl5pPr>
            <a:lvl6pPr marL="2513013" indent="-227013" defTabSz="912813" eaLnBrk="0" fontAlgn="base" hangingPunct="0">
              <a:spcBef>
                <a:spcPct val="30000"/>
              </a:spcBef>
              <a:spcAft>
                <a:spcPct val="0"/>
              </a:spcAft>
              <a:defRPr sz="1200">
                <a:solidFill>
                  <a:schemeClr val="tx1"/>
                </a:solidFill>
                <a:latin typeface="Arial" panose="020B0604020202020204" pitchFamily="34" charset="0"/>
              </a:defRPr>
            </a:lvl6pPr>
            <a:lvl7pPr marL="2970213" indent="-227013" defTabSz="912813" eaLnBrk="0" fontAlgn="base" hangingPunct="0">
              <a:spcBef>
                <a:spcPct val="30000"/>
              </a:spcBef>
              <a:spcAft>
                <a:spcPct val="0"/>
              </a:spcAft>
              <a:defRPr sz="1200">
                <a:solidFill>
                  <a:schemeClr val="tx1"/>
                </a:solidFill>
                <a:latin typeface="Arial" panose="020B0604020202020204" pitchFamily="34" charset="0"/>
              </a:defRPr>
            </a:lvl7pPr>
            <a:lvl8pPr marL="3427413" indent="-227013" defTabSz="912813" eaLnBrk="0" fontAlgn="base" hangingPunct="0">
              <a:spcBef>
                <a:spcPct val="30000"/>
              </a:spcBef>
              <a:spcAft>
                <a:spcPct val="0"/>
              </a:spcAft>
              <a:defRPr sz="1200">
                <a:solidFill>
                  <a:schemeClr val="tx1"/>
                </a:solidFill>
                <a:latin typeface="Arial" panose="020B0604020202020204" pitchFamily="34" charset="0"/>
              </a:defRPr>
            </a:lvl8pPr>
            <a:lvl9pPr marL="3884613" indent="-227013" defTabSz="91281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0034C0FA-CDB5-4FFA-AEF7-73170E42FE67}" type="slidenum">
              <a:rPr lang="en-US" altLang="en-US">
                <a:latin typeface="Times New Roman" panose="02020603050405020304" pitchFamily="18" charset="0"/>
                <a:cs typeface="Arial" panose="020B0604020202020204" pitchFamily="34" charset="0"/>
              </a:rPr>
              <a:pPr algn="r" eaLnBrk="1" hangingPunct="1">
                <a:spcBef>
                  <a:spcPct val="0"/>
                </a:spcBef>
              </a:pPr>
              <a:t>35</a:t>
            </a:fld>
            <a:endParaRPr lang="en-US" altLang="en-US">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680843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6030923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712664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p:spPr>
        <p:txBody>
          <a:bodyPr/>
          <a:lstStyle/>
          <a:p>
            <a:pPr marL="228600" indent="-228600"/>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843506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303281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p:spPr>
        <p:txBody>
          <a:bodyPr/>
          <a:lstStyle/>
          <a:p>
            <a:endParaRPr lang="en-US" altLang="en-US" sz="1000" dirty="0" smtClean="0">
              <a:latin typeface="Arial" panose="020B0604020202020204" pitchFamily="34" charset="0"/>
            </a:endParaRPr>
          </a:p>
        </p:txBody>
      </p:sp>
    </p:spTree>
    <p:extLst>
      <p:ext uri="{BB962C8B-B14F-4D97-AF65-F5344CB8AC3E}">
        <p14:creationId xmlns:p14="http://schemas.microsoft.com/office/powerpoint/2010/main" val="1996155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406400" y="698500"/>
            <a:ext cx="6197600" cy="3486150"/>
          </a:xfrm>
          <a:ln/>
        </p:spPr>
      </p:sp>
      <p:sp>
        <p:nvSpPr>
          <p:cNvPr id="27651" name="Notes Placeholder 2"/>
          <p:cNvSpPr>
            <a:spLocks noGrp="1"/>
          </p:cNvSpPr>
          <p:nvPr>
            <p:ph type="body" idx="1"/>
          </p:nvPr>
        </p:nvSpPr>
        <p:spPr>
          <a:xfrm>
            <a:off x="933450" y="4416425"/>
            <a:ext cx="5143500" cy="4181475"/>
          </a:xfrm>
          <a:noFill/>
        </p:spPr>
        <p:txBody>
          <a:bodyPr lIns="93172" tIns="46586" rIns="93172" bIns="46586"/>
          <a:lstStyle/>
          <a:p>
            <a:endParaRPr lang="en-US" altLang="en-US" dirty="0" smtClean="0">
              <a:latin typeface="Arial" panose="020B0604020202020204" pitchFamily="34" charset="0"/>
            </a:endParaRPr>
          </a:p>
        </p:txBody>
      </p:sp>
      <p:sp>
        <p:nvSpPr>
          <p:cNvPr id="27652" name="Slide Number Placeholder 3"/>
          <p:cNvSpPr txBox="1">
            <a:spLocks noGrp="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31863">
              <a:spcBef>
                <a:spcPct val="30000"/>
              </a:spcBef>
              <a:defRPr sz="1200">
                <a:solidFill>
                  <a:schemeClr val="tx1"/>
                </a:solidFill>
                <a:latin typeface="Arial" panose="020B0604020202020204" pitchFamily="34" charset="0"/>
              </a:defRPr>
            </a:lvl1pPr>
            <a:lvl2pPr marL="757238" indent="-292100" defTabSz="931863">
              <a:spcBef>
                <a:spcPct val="30000"/>
              </a:spcBef>
              <a:defRPr sz="1200">
                <a:solidFill>
                  <a:schemeClr val="tx1"/>
                </a:solidFill>
                <a:latin typeface="Arial" panose="020B0604020202020204" pitchFamily="34" charset="0"/>
              </a:defRPr>
            </a:lvl2pPr>
            <a:lvl3pPr marL="1165225" indent="-233363" defTabSz="931863">
              <a:spcBef>
                <a:spcPct val="30000"/>
              </a:spcBef>
              <a:defRPr sz="1200">
                <a:solidFill>
                  <a:schemeClr val="tx1"/>
                </a:solidFill>
                <a:latin typeface="Arial" panose="020B0604020202020204" pitchFamily="34" charset="0"/>
              </a:defRPr>
            </a:lvl3pPr>
            <a:lvl4pPr marL="1631950" indent="-234950" defTabSz="931863">
              <a:spcBef>
                <a:spcPct val="30000"/>
              </a:spcBef>
              <a:defRPr sz="1200">
                <a:solidFill>
                  <a:schemeClr val="tx1"/>
                </a:solidFill>
                <a:latin typeface="Arial" panose="020B0604020202020204" pitchFamily="34" charset="0"/>
              </a:defRPr>
            </a:lvl4pPr>
            <a:lvl5pPr marL="2097088" indent="-233363" defTabSz="931863">
              <a:spcBef>
                <a:spcPct val="30000"/>
              </a:spcBef>
              <a:defRPr sz="1200">
                <a:solidFill>
                  <a:schemeClr val="tx1"/>
                </a:solidFill>
                <a:latin typeface="Arial" panose="020B0604020202020204" pitchFamily="34" charset="0"/>
              </a:defRPr>
            </a:lvl5pPr>
            <a:lvl6pPr marL="2554288" indent="-233363" defTabSz="931863" eaLnBrk="0" fontAlgn="base" hangingPunct="0">
              <a:spcBef>
                <a:spcPct val="30000"/>
              </a:spcBef>
              <a:spcAft>
                <a:spcPct val="0"/>
              </a:spcAft>
              <a:defRPr sz="1200">
                <a:solidFill>
                  <a:schemeClr val="tx1"/>
                </a:solidFill>
                <a:latin typeface="Arial" panose="020B0604020202020204" pitchFamily="34" charset="0"/>
              </a:defRPr>
            </a:lvl6pPr>
            <a:lvl7pPr marL="3011488" indent="-233363" defTabSz="931863" eaLnBrk="0" fontAlgn="base" hangingPunct="0">
              <a:spcBef>
                <a:spcPct val="30000"/>
              </a:spcBef>
              <a:spcAft>
                <a:spcPct val="0"/>
              </a:spcAft>
              <a:defRPr sz="1200">
                <a:solidFill>
                  <a:schemeClr val="tx1"/>
                </a:solidFill>
                <a:latin typeface="Arial" panose="020B0604020202020204" pitchFamily="34" charset="0"/>
              </a:defRPr>
            </a:lvl7pPr>
            <a:lvl8pPr marL="3468688" indent="-233363" defTabSz="931863" eaLnBrk="0" fontAlgn="base" hangingPunct="0">
              <a:spcBef>
                <a:spcPct val="30000"/>
              </a:spcBef>
              <a:spcAft>
                <a:spcPct val="0"/>
              </a:spcAft>
              <a:defRPr sz="1200">
                <a:solidFill>
                  <a:schemeClr val="tx1"/>
                </a:solidFill>
                <a:latin typeface="Arial" panose="020B0604020202020204" pitchFamily="34" charset="0"/>
              </a:defRPr>
            </a:lvl8pPr>
            <a:lvl9pPr marL="3925888" indent="-233363" defTabSz="93186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F55141AF-9531-436E-BE49-E9FB69197085}" type="slidenum">
              <a:rPr lang="en-US" altLang="en-US" sz="1300">
                <a:latin typeface="Times New Roman" panose="02020603050405020304" pitchFamily="18" charset="0"/>
                <a:cs typeface="Arial" panose="020B0604020202020204" pitchFamily="34" charset="0"/>
              </a:rPr>
              <a:pPr algn="r" eaLnBrk="1" hangingPunct="1">
                <a:spcBef>
                  <a:spcPct val="0"/>
                </a:spcBef>
              </a:pPr>
              <a:t>8</a:t>
            </a:fld>
            <a:endParaRPr lang="en-US" altLang="en-US" sz="1300">
              <a:latin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07305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p:spPr>
        <p:txBody>
          <a:bodyPr/>
          <a:lstStyle/>
          <a:p>
            <a:pPr>
              <a:lnSpc>
                <a:spcPct val="90000"/>
              </a:lnSpc>
            </a:pPr>
            <a:endParaRPr lang="en-US" altLang="en-US" sz="1000" dirty="0" smtClean="0">
              <a:latin typeface="Arial" panose="020B0604020202020204" pitchFamily="34" charset="0"/>
            </a:endParaRPr>
          </a:p>
        </p:txBody>
      </p:sp>
    </p:spTree>
    <p:extLst>
      <p:ext uri="{BB962C8B-B14F-4D97-AF65-F5344CB8AC3E}">
        <p14:creationId xmlns:p14="http://schemas.microsoft.com/office/powerpoint/2010/main" val="1369839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pPr marL="228600" indent="-228600"/>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172021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6/30/2016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6/30/2016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6/30/2016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6/30/2016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6/30/2016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6/30/2016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09600" y="1600201"/>
            <a:ext cx="10972800" cy="4525963"/>
          </a:xfrm>
        </p:spPr>
        <p:txBody>
          <a:bodyPr/>
          <a:lstStyle/>
          <a:p>
            <a:pPr lvl="0"/>
            <a:endParaRPr lang="en-US" noProof="0"/>
          </a:p>
        </p:txBody>
      </p:sp>
      <p:sp>
        <p:nvSpPr>
          <p:cNvPr id="4" name="Rectangle 3"/>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fld id="{3A22D5C5-2E1B-41E3-9670-CEB88183EA93}" type="slidenum">
              <a:rPr lang="en-US" altLang="en-US"/>
              <a:pPr>
                <a:defRPr/>
              </a:pPr>
              <a:t>‹#›</a:t>
            </a:fld>
            <a:endParaRPr lang="en-US" altLang="en-US"/>
          </a:p>
        </p:txBody>
      </p:sp>
    </p:spTree>
    <p:extLst>
      <p:ext uri="{BB962C8B-B14F-4D97-AF65-F5344CB8AC3E}">
        <p14:creationId xmlns:p14="http://schemas.microsoft.com/office/powerpoint/2010/main" val="1576642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6/30/2016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6/30/2016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6/30/2016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6/30/2016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6/30/2016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6/30/2016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6/30/2016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6/30/2016</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6/30/2016</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 id="2147483667" r:id="rId15"/>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hyperlink" Target="http://www.pbs/org/wgbh/pages/frontline/shows/divided/"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7.png"/><Relationship Id="rId4"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0916" y="816429"/>
            <a:ext cx="10572000" cy="3451369"/>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a:contourClr>
              <a:srgbClr val="FFFFFF"/>
            </a:contourClr>
          </a:sp3d>
        </p:spPr>
        <p:txBody>
          <a:bodyPr/>
          <a:lstStyle/>
          <a:p>
            <a:pPr algn="ctr"/>
            <a:r>
              <a:rPr lang="en-US" sz="4800" dirty="0" smtClean="0"/>
              <a:t>Step-By-Step</a:t>
            </a:r>
            <a:br>
              <a:rPr lang="en-US" sz="4800" dirty="0" smtClean="0"/>
            </a:br>
            <a:r>
              <a:rPr lang="en-US" sz="4800" dirty="0" smtClean="0"/>
              <a:t>Cultural </a:t>
            </a:r>
            <a:r>
              <a:rPr lang="en-US" sz="4800" dirty="0" smtClean="0"/>
              <a:t>Sensitivity Recovery </a:t>
            </a:r>
            <a:r>
              <a:rPr lang="en-US" sz="4800" dirty="0" smtClean="0"/>
              <a:t>and </a:t>
            </a:r>
            <a:r>
              <a:rPr lang="en-US" sz="4800" dirty="0" smtClean="0"/>
              <a:t>Resiliency Training Program</a:t>
            </a:r>
            <a:endParaRPr lang="en-US" sz="4800" dirty="0"/>
          </a:p>
        </p:txBody>
      </p:sp>
      <p:sp>
        <p:nvSpPr>
          <p:cNvPr id="3" name="Subtitle 2"/>
          <p:cNvSpPr>
            <a:spLocks noGrp="1"/>
          </p:cNvSpPr>
          <p:nvPr>
            <p:ph type="subTitle" idx="1"/>
          </p:nvPr>
        </p:nvSpPr>
        <p:spPr/>
        <p:txBody>
          <a:bodyPr>
            <a:normAutofit fontScale="85000" lnSpcReduction="10000"/>
          </a:bodyPr>
          <a:lstStyle/>
          <a:p>
            <a:r>
              <a:rPr lang="en-US" dirty="0" smtClean="0"/>
              <a:t>Implementing best </a:t>
            </a:r>
            <a:r>
              <a:rPr lang="en-US" dirty="0" smtClean="0"/>
              <a:t>practices (Evidenced </a:t>
            </a:r>
            <a:r>
              <a:rPr lang="en-US" smtClean="0"/>
              <a:t>Base Practice) </a:t>
            </a:r>
            <a:r>
              <a:rPr lang="en-US" dirty="0" smtClean="0"/>
              <a:t>–developing cultural competency in the IOP Program</a:t>
            </a:r>
            <a:endParaRPr lang="en-US" dirty="0"/>
          </a:p>
        </p:txBody>
      </p:sp>
    </p:spTree>
    <p:extLst>
      <p:ext uri="{BB962C8B-B14F-4D97-AF65-F5344CB8AC3E}">
        <p14:creationId xmlns:p14="http://schemas.microsoft.com/office/powerpoint/2010/main" val="3561243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9" name="Rectangle 2"/>
          <p:cNvSpPr>
            <a:spLocks noGrp="1" noChangeArrowheads="1"/>
          </p:cNvSpPr>
          <p:nvPr>
            <p:ph type="title"/>
          </p:nvPr>
        </p:nvSpPr>
        <p:spPr bwMode="auto">
          <a:xfrm>
            <a:off x="1828800" y="1447800"/>
            <a:ext cx="8534400" cy="914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r>
              <a:rPr lang="en-US" altLang="en-US" dirty="0">
                <a:solidFill>
                  <a:srgbClr val="FF0000"/>
                </a:solidFill>
              </a:rPr>
              <a:t>You as a Culturally Diverse Entity</a:t>
            </a:r>
          </a:p>
        </p:txBody>
      </p:sp>
      <p:graphicFrame>
        <p:nvGraphicFramePr>
          <p:cNvPr id="2" name="Diagram 1"/>
          <p:cNvGraphicFramePr/>
          <p:nvPr/>
        </p:nvGraphicFramePr>
        <p:xfrm>
          <a:off x="2514600" y="2397125"/>
          <a:ext cx="6781800" cy="3729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bwMode="auto">
          <a:xfrm>
            <a:off x="2057400" y="1447800"/>
            <a:ext cx="2743200" cy="76200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1" hangingPunct="1"/>
            <a:r>
              <a:rPr lang="en-US" altLang="en-US" b="1" i="1" dirty="0" smtClean="0">
                <a:solidFill>
                  <a:srgbClr val="FF0000"/>
                </a:solidFill>
              </a:rPr>
              <a:t>What if…</a:t>
            </a:r>
          </a:p>
        </p:txBody>
      </p:sp>
      <p:sp>
        <p:nvSpPr>
          <p:cNvPr id="32771" name="Content Placeholder 2"/>
          <p:cNvSpPr>
            <a:spLocks noGrp="1"/>
          </p:cNvSpPr>
          <p:nvPr>
            <p:ph idx="4294967295"/>
          </p:nvPr>
        </p:nvSpPr>
        <p:spPr>
          <a:xfrm>
            <a:off x="2438400" y="2209801"/>
            <a:ext cx="7772400" cy="4449763"/>
          </a:xfrm>
        </p:spPr>
        <p:txBody>
          <a:bodyPr/>
          <a:lstStyle/>
          <a:p>
            <a:pPr eaLnBrk="1" hangingPunct="1"/>
            <a:r>
              <a:rPr lang="en-US" altLang="en-US" dirty="0" smtClean="0"/>
              <a:t>Think about two of your most important cultural identities on the diagram…</a:t>
            </a:r>
          </a:p>
          <a:p>
            <a:pPr eaLnBrk="1" hangingPunct="1"/>
            <a:endParaRPr lang="en-US" altLang="en-US" sz="1400" dirty="0"/>
          </a:p>
          <a:p>
            <a:pPr lvl="1" eaLnBrk="1" hangingPunct="1"/>
            <a:r>
              <a:rPr lang="en-US" altLang="en-US" dirty="0" smtClean="0"/>
              <a:t>Pretend that someone knew everything about you except those two important cultural identities.</a:t>
            </a:r>
          </a:p>
          <a:p>
            <a:pPr lvl="1" eaLnBrk="1" hangingPunct="1"/>
            <a:r>
              <a:rPr lang="en-US" altLang="en-US" dirty="0" smtClean="0"/>
              <a:t>Now, pretend those two important cultural identities were discussed in a negative way.</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bwMode="auto">
          <a:xfrm>
            <a:off x="1981200" y="1143000"/>
            <a:ext cx="8229600" cy="114300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altLang="en-US" b="1" dirty="0" smtClean="0">
                <a:solidFill>
                  <a:srgbClr val="FF0000"/>
                </a:solidFill>
              </a:rPr>
              <a:t>Culture Shapes Worldview</a:t>
            </a:r>
          </a:p>
        </p:txBody>
      </p:sp>
      <p:sp>
        <p:nvSpPr>
          <p:cNvPr id="34819" name="Rectangle 3"/>
          <p:cNvSpPr>
            <a:spLocks noGrp="1" noChangeArrowheads="1"/>
          </p:cNvSpPr>
          <p:nvPr>
            <p:ph type="body" idx="4294967295"/>
          </p:nvPr>
        </p:nvSpPr>
        <p:spPr>
          <a:xfrm>
            <a:off x="1981200" y="2438401"/>
            <a:ext cx="8229600" cy="4144963"/>
          </a:xfrm>
        </p:spPr>
        <p:txBody>
          <a:bodyPr/>
          <a:lstStyle/>
          <a:p>
            <a:pPr eaLnBrk="1" hangingPunct="1"/>
            <a:r>
              <a:rPr lang="en-US" altLang="en-US" sz="2800"/>
              <a:t>“A culturally based variable that directly affects and mediates our belief systems, assumptions, modes of problem solving, decision making and conflict resolutions (Ibrahim, 1991):</a:t>
            </a:r>
          </a:p>
          <a:p>
            <a:pPr eaLnBrk="1" hangingPunct="1">
              <a:buFontTx/>
              <a:buNone/>
            </a:pPr>
            <a:endParaRPr lang="en-US" altLang="en-US" sz="2000"/>
          </a:p>
          <a:p>
            <a:pPr eaLnBrk="1" hangingPunct="1"/>
            <a:r>
              <a:rPr lang="en-US" altLang="en-US" sz="2800"/>
              <a:t>An individual's perception of his or her relationship with the world, i.e., nature, institutions, people, and things (Sue, 1978).</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3276600" y="1295400"/>
            <a:ext cx="6019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en-US" altLang="en-US" sz="1400" dirty="0">
              <a:latin typeface="Times New Roman" panose="02020603050405020304" pitchFamily="18" charset="0"/>
            </a:endParaRPr>
          </a:p>
          <a:p>
            <a:pPr algn="ctr" eaLnBrk="1" hangingPunct="1">
              <a:buFontTx/>
              <a:buNone/>
            </a:pPr>
            <a:r>
              <a:rPr lang="en-US" altLang="en-US" sz="3600" b="1" i="1" dirty="0">
                <a:solidFill>
                  <a:srgbClr val="FF0000"/>
                </a:solidFill>
              </a:rPr>
              <a:t>“At least half of the exercise I get everyday comes from jumping to conclusions.”</a:t>
            </a:r>
          </a:p>
          <a:p>
            <a:pPr eaLnBrk="1" hangingPunct="1">
              <a:buFontTx/>
              <a:buNone/>
            </a:pPr>
            <a:endParaRPr lang="en-US" altLang="en-US" sz="1400" b="1" dirty="0"/>
          </a:p>
          <a:p>
            <a:pPr algn="r" eaLnBrk="1" hangingPunct="1">
              <a:buFontTx/>
              <a:buNone/>
            </a:pPr>
            <a:r>
              <a:rPr lang="en-US" altLang="en-US" sz="1400" b="1" dirty="0"/>
              <a:t>Bruce Dexter, Journalist</a:t>
            </a:r>
          </a:p>
        </p:txBody>
      </p:sp>
      <p:pic>
        <p:nvPicPr>
          <p:cNvPr id="36867" name="Picture 6" descr="MCj038328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54092">
            <a:off x="4419601" y="4267200"/>
            <a:ext cx="2809875"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bwMode="auto">
          <a:xfrm>
            <a:off x="1905000" y="1676400"/>
            <a:ext cx="8229600" cy="838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600" i="1" dirty="0">
                <a:solidFill>
                  <a:srgbClr val="FF0000"/>
                </a:solidFill>
              </a:rPr>
              <a:t>Cultural Differences = Culture Clash?</a:t>
            </a:r>
          </a:p>
        </p:txBody>
      </p:sp>
      <p:pic>
        <p:nvPicPr>
          <p:cNvPr id="38915" name="Picture 5" descr="C:\Documents and Settings\dgreen\Local Settings\Temporary Internet Files\Content.IE5\8I1KHXUD\MCj0240359000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738438"/>
            <a:ext cx="3200400"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3" descr="C:\Documents and Settings\dgreen\Local Settings\Temporary Internet Files\Content.IE5\IF1E3V48\MCj03790310000[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514600"/>
            <a:ext cx="238283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bwMode="auto">
          <a:xfrm>
            <a:off x="2057400" y="1371600"/>
            <a:ext cx="7391400" cy="114300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1" hangingPunct="1"/>
            <a:r>
              <a:rPr lang="en-US" altLang="en-US" sz="3400" dirty="0">
                <a:solidFill>
                  <a:srgbClr val="FF0000"/>
                </a:solidFill>
              </a:rPr>
              <a:t>Creating Prejudice: </a:t>
            </a:r>
            <a:br>
              <a:rPr lang="en-US" altLang="en-US" sz="3400" dirty="0">
                <a:solidFill>
                  <a:srgbClr val="FF0000"/>
                </a:solidFill>
              </a:rPr>
            </a:br>
            <a:r>
              <a:rPr lang="en-US" altLang="en-US" sz="3400" dirty="0">
                <a:solidFill>
                  <a:srgbClr val="FF0000"/>
                </a:solidFill>
              </a:rPr>
              <a:t>How we learn to discriminate</a:t>
            </a:r>
            <a:r>
              <a:rPr lang="en-US" altLang="en-US" sz="3600" dirty="0">
                <a:solidFill>
                  <a:srgbClr val="FF0000"/>
                </a:solidFill>
              </a:rPr>
              <a:t> </a:t>
            </a:r>
          </a:p>
        </p:txBody>
      </p:sp>
      <p:sp>
        <p:nvSpPr>
          <p:cNvPr id="93187" name="Rectangle 3"/>
          <p:cNvSpPr>
            <a:spLocks noGrp="1" noChangeArrowheads="1"/>
          </p:cNvSpPr>
          <p:nvPr>
            <p:ph idx="4294967295"/>
          </p:nvPr>
        </p:nvSpPr>
        <p:spPr>
          <a:xfrm>
            <a:off x="4114800" y="2590800"/>
            <a:ext cx="6324600" cy="3810000"/>
          </a:xfrm>
        </p:spPr>
        <p:txBody>
          <a:bodyPr>
            <a:normAutofit fontScale="92500" lnSpcReduction="10000"/>
          </a:bodyPr>
          <a:lstStyle/>
          <a:p>
            <a:pPr eaLnBrk="1" hangingPunct="1">
              <a:buFontTx/>
              <a:buNone/>
            </a:pPr>
            <a:r>
              <a:rPr lang="en-US" altLang="en-US" sz="2600" dirty="0"/>
              <a:t>The Cycle of Conditioning: </a:t>
            </a:r>
          </a:p>
          <a:p>
            <a:pPr eaLnBrk="1" hangingPunct="1">
              <a:buFontTx/>
              <a:buNone/>
            </a:pPr>
            <a:r>
              <a:rPr lang="en-US" altLang="en-US" sz="2600" i="1" dirty="0"/>
              <a:t>We are all influenced by our environment.</a:t>
            </a:r>
          </a:p>
          <a:p>
            <a:pPr eaLnBrk="1" hangingPunct="1">
              <a:buFontTx/>
              <a:buNone/>
            </a:pPr>
            <a:endParaRPr lang="en-US" altLang="en-US" sz="1000" dirty="0"/>
          </a:p>
          <a:p>
            <a:pPr lvl="1" eaLnBrk="1" hangingPunct="1"/>
            <a:r>
              <a:rPr lang="en-US" altLang="en-US" sz="2400" dirty="0"/>
              <a:t>Prepare</a:t>
            </a:r>
          </a:p>
          <a:p>
            <a:pPr lvl="1" eaLnBrk="1" hangingPunct="1"/>
            <a:r>
              <a:rPr lang="en-US" altLang="en-US" sz="2400" dirty="0"/>
              <a:t>Separate groups</a:t>
            </a:r>
          </a:p>
          <a:p>
            <a:pPr lvl="1" eaLnBrk="1" hangingPunct="1"/>
            <a:r>
              <a:rPr lang="en-US" altLang="en-US" sz="2400" dirty="0"/>
              <a:t>Differences pointed out</a:t>
            </a:r>
          </a:p>
          <a:p>
            <a:pPr lvl="1" eaLnBrk="1" hangingPunct="1"/>
            <a:r>
              <a:rPr lang="en-US" altLang="en-US" sz="2400" dirty="0"/>
              <a:t>Justify marginalized group’s behavior</a:t>
            </a:r>
          </a:p>
          <a:p>
            <a:pPr lvl="1" eaLnBrk="1" hangingPunct="1"/>
            <a:r>
              <a:rPr lang="en-US" altLang="en-US" sz="2400" dirty="0"/>
              <a:t>Continue cycle-reinforced stereotypes</a:t>
            </a:r>
          </a:p>
        </p:txBody>
      </p:sp>
      <p:pic>
        <p:nvPicPr>
          <p:cNvPr id="40964" name="Picture 5" descr="MC9102163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1" y="3581401"/>
            <a:ext cx="2168525"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Effect transition="in" filter="box(out)">
                                      <p:cBhvr>
                                        <p:cTn id="7" dur="500"/>
                                        <p:tgtEl>
                                          <p:spTgt spid="9318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93187">
                                            <p:txEl>
                                              <p:pRg st="1" end="1"/>
                                            </p:txEl>
                                          </p:spTgt>
                                        </p:tgtEl>
                                        <p:attrNameLst>
                                          <p:attrName>style.visibility</p:attrName>
                                        </p:attrNameLst>
                                      </p:cBhvr>
                                      <p:to>
                                        <p:strVal val="visible"/>
                                      </p:to>
                                    </p:set>
                                    <p:animEffect transition="in" filter="box(out)">
                                      <p:cBhvr>
                                        <p:cTn id="12" dur="500"/>
                                        <p:tgtEl>
                                          <p:spTgt spid="9318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par>
                                <p:cTn id="13" presetID="4" presetClass="entr" presetSubtype="32" fill="hold" grpId="0" nodeType="withEffect">
                                  <p:stCondLst>
                                    <p:cond delay="0"/>
                                  </p:stCondLst>
                                  <p:childTnLst>
                                    <p:set>
                                      <p:cBhvr>
                                        <p:cTn id="14" dur="1" fill="hold">
                                          <p:stCondLst>
                                            <p:cond delay="0"/>
                                          </p:stCondLst>
                                        </p:cTn>
                                        <p:tgtEl>
                                          <p:spTgt spid="93187">
                                            <p:txEl>
                                              <p:pRg st="3" end="3"/>
                                            </p:txEl>
                                          </p:spTgt>
                                        </p:tgtEl>
                                        <p:attrNameLst>
                                          <p:attrName>style.visibility</p:attrName>
                                        </p:attrNameLst>
                                      </p:cBhvr>
                                      <p:to>
                                        <p:strVal val="visible"/>
                                      </p:to>
                                    </p:set>
                                    <p:animEffect transition="in" filter="box(out)">
                                      <p:cBhvr>
                                        <p:cTn id="15" dur="500"/>
                                        <p:tgtEl>
                                          <p:spTgt spid="93187">
                                            <p:txEl>
                                              <p:pRg st="3" end="3"/>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3" name="camera.wav"/>
                                        </p:tgtEl>
                                      </p:cMediaNode>
                                    </p:audio>
                                  </p:subTnLst>
                                </p:cTn>
                              </p:par>
                              <p:par>
                                <p:cTn id="16" presetID="4" presetClass="entr" presetSubtype="32" fill="hold" grpId="0" nodeType="withEffect">
                                  <p:stCondLst>
                                    <p:cond delay="0"/>
                                  </p:stCondLst>
                                  <p:childTnLst>
                                    <p:set>
                                      <p:cBhvr>
                                        <p:cTn id="17" dur="1" fill="hold">
                                          <p:stCondLst>
                                            <p:cond delay="0"/>
                                          </p:stCondLst>
                                        </p:cTn>
                                        <p:tgtEl>
                                          <p:spTgt spid="93187">
                                            <p:txEl>
                                              <p:pRg st="4" end="4"/>
                                            </p:txEl>
                                          </p:spTgt>
                                        </p:tgtEl>
                                        <p:attrNameLst>
                                          <p:attrName>style.visibility</p:attrName>
                                        </p:attrNameLst>
                                      </p:cBhvr>
                                      <p:to>
                                        <p:strVal val="visible"/>
                                      </p:to>
                                    </p:set>
                                    <p:animEffect transition="in" filter="box(out)">
                                      <p:cBhvr>
                                        <p:cTn id="18" dur="500"/>
                                        <p:tgtEl>
                                          <p:spTgt spid="93187">
                                            <p:txEl>
                                              <p:pRg st="4" end="4"/>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par>
                                <p:cTn id="19" presetID="4" presetClass="entr" presetSubtype="32" fill="hold" grpId="0" nodeType="withEffect">
                                  <p:stCondLst>
                                    <p:cond delay="0"/>
                                  </p:stCondLst>
                                  <p:childTnLst>
                                    <p:set>
                                      <p:cBhvr>
                                        <p:cTn id="20" dur="1" fill="hold">
                                          <p:stCondLst>
                                            <p:cond delay="0"/>
                                          </p:stCondLst>
                                        </p:cTn>
                                        <p:tgtEl>
                                          <p:spTgt spid="93187">
                                            <p:txEl>
                                              <p:pRg st="5" end="5"/>
                                            </p:txEl>
                                          </p:spTgt>
                                        </p:tgtEl>
                                        <p:attrNameLst>
                                          <p:attrName>style.visibility</p:attrName>
                                        </p:attrNameLst>
                                      </p:cBhvr>
                                      <p:to>
                                        <p:strVal val="visible"/>
                                      </p:to>
                                    </p:set>
                                    <p:animEffect transition="in" filter="box(out)">
                                      <p:cBhvr>
                                        <p:cTn id="21" dur="500"/>
                                        <p:tgtEl>
                                          <p:spTgt spid="93187">
                                            <p:txEl>
                                              <p:pRg st="5" end="5"/>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par>
                                <p:cTn id="22" presetID="4" presetClass="entr" presetSubtype="32" fill="hold" grpId="0" nodeType="withEffect">
                                  <p:stCondLst>
                                    <p:cond delay="0"/>
                                  </p:stCondLst>
                                  <p:childTnLst>
                                    <p:set>
                                      <p:cBhvr>
                                        <p:cTn id="23" dur="1" fill="hold">
                                          <p:stCondLst>
                                            <p:cond delay="0"/>
                                          </p:stCondLst>
                                        </p:cTn>
                                        <p:tgtEl>
                                          <p:spTgt spid="93187">
                                            <p:txEl>
                                              <p:pRg st="6" end="6"/>
                                            </p:txEl>
                                          </p:spTgt>
                                        </p:tgtEl>
                                        <p:attrNameLst>
                                          <p:attrName>style.visibility</p:attrName>
                                        </p:attrNameLst>
                                      </p:cBhvr>
                                      <p:to>
                                        <p:strVal val="visible"/>
                                      </p:to>
                                    </p:set>
                                    <p:animEffect transition="in" filter="box(out)">
                                      <p:cBhvr>
                                        <p:cTn id="24" dur="500"/>
                                        <p:tgtEl>
                                          <p:spTgt spid="93187">
                                            <p:txEl>
                                              <p:pRg st="6" end="6"/>
                                            </p:txEl>
                                          </p:spTgt>
                                        </p:tgtEl>
                                      </p:cBhvr>
                                    </p:animEffect>
                                  </p:childTnLst>
                                  <p:subTnLst>
                                    <p:audio>
                                      <p:cMediaNode>
                                        <p:cTn display="0" masterRel="sameClick">
                                          <p:stCondLst>
                                            <p:cond evt="begin" delay="0">
                                              <p:tn val="22"/>
                                            </p:cond>
                                          </p:stCondLst>
                                          <p:endCondLst>
                                            <p:cond evt="onStopAudio" delay="0">
                                              <p:tgtEl>
                                                <p:sldTgt/>
                                              </p:tgtEl>
                                            </p:cond>
                                          </p:endCondLst>
                                        </p:cTn>
                                        <p:tgtEl>
                                          <p:sndTgt r:embed="rId3" name="camera.wav"/>
                                        </p:tgtEl>
                                      </p:cMediaNode>
                                    </p:audio>
                                  </p:subTnLst>
                                </p:cTn>
                              </p:par>
                              <p:par>
                                <p:cTn id="25" presetID="4" presetClass="entr" presetSubtype="32" fill="hold" grpId="0" nodeType="withEffect">
                                  <p:stCondLst>
                                    <p:cond delay="0"/>
                                  </p:stCondLst>
                                  <p:childTnLst>
                                    <p:set>
                                      <p:cBhvr>
                                        <p:cTn id="26" dur="1" fill="hold">
                                          <p:stCondLst>
                                            <p:cond delay="0"/>
                                          </p:stCondLst>
                                        </p:cTn>
                                        <p:tgtEl>
                                          <p:spTgt spid="93187">
                                            <p:txEl>
                                              <p:pRg st="7" end="7"/>
                                            </p:txEl>
                                          </p:spTgt>
                                        </p:tgtEl>
                                        <p:attrNameLst>
                                          <p:attrName>style.visibility</p:attrName>
                                        </p:attrNameLst>
                                      </p:cBhvr>
                                      <p:to>
                                        <p:strVal val="visible"/>
                                      </p:to>
                                    </p:set>
                                    <p:animEffect transition="in" filter="box(out)">
                                      <p:cBhvr>
                                        <p:cTn id="27" dur="500"/>
                                        <p:tgtEl>
                                          <p:spTgt spid="93187">
                                            <p:txEl>
                                              <p:pRg st="7" end="7"/>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ubtitle 2"/>
          <p:cNvSpPr>
            <a:spLocks noGrp="1"/>
          </p:cNvSpPr>
          <p:nvPr>
            <p:ph type="subTitle" idx="4294967295"/>
          </p:nvPr>
        </p:nvSpPr>
        <p:spPr>
          <a:xfrm>
            <a:off x="1676400" y="1447800"/>
            <a:ext cx="8839200" cy="1981200"/>
          </a:xfrm>
        </p:spPr>
        <p:txBody>
          <a:bodyPr>
            <a:normAutofit/>
          </a:bodyPr>
          <a:lstStyle/>
          <a:p>
            <a:pPr marL="0" indent="0" algn="ctr">
              <a:lnSpc>
                <a:spcPct val="90000"/>
              </a:lnSpc>
              <a:buNone/>
            </a:pPr>
            <a:r>
              <a:rPr lang="en-US" altLang="en-US" sz="4400" b="1" dirty="0">
                <a:solidFill>
                  <a:srgbClr val="FF0000"/>
                </a:solidFill>
                <a:latin typeface="Calisto MT" panose="02040603050505030304" pitchFamily="18" charset="0"/>
              </a:rPr>
              <a:t>Video: “A Class Divided”</a:t>
            </a:r>
          </a:p>
          <a:p>
            <a:pPr marL="0" indent="0" algn="ctr">
              <a:lnSpc>
                <a:spcPct val="90000"/>
              </a:lnSpc>
              <a:buNone/>
            </a:pPr>
            <a:r>
              <a:rPr lang="en-US" altLang="en-US" sz="4400" b="1" dirty="0">
                <a:solidFill>
                  <a:srgbClr val="FF0000"/>
                </a:solidFill>
                <a:latin typeface="Calisto MT" panose="02040603050505030304" pitchFamily="18" charset="0"/>
              </a:rPr>
              <a:t>Jane Elliot</a:t>
            </a:r>
          </a:p>
          <a:p>
            <a:pPr marL="0" indent="0">
              <a:lnSpc>
                <a:spcPct val="90000"/>
              </a:lnSpc>
              <a:buNone/>
            </a:pPr>
            <a:r>
              <a:rPr lang="en-US" altLang="en-US" sz="2200" dirty="0">
                <a:solidFill>
                  <a:srgbClr val="953735"/>
                </a:solidFill>
                <a:hlinkClick r:id="rId3"/>
              </a:rPr>
              <a:t>http://www.pbs.org/wgbh/pages/frontline/shows/divided/</a:t>
            </a:r>
            <a:endParaRPr lang="en-US" altLang="en-US" sz="2200" dirty="0">
              <a:solidFill>
                <a:srgbClr val="953735"/>
              </a:solidFill>
            </a:endParaRPr>
          </a:p>
        </p:txBody>
      </p:sp>
      <p:sp>
        <p:nvSpPr>
          <p:cNvPr id="43011" name="Content Placeholder 2"/>
          <p:cNvSpPr>
            <a:spLocks/>
          </p:cNvSpPr>
          <p:nvPr/>
        </p:nvSpPr>
        <p:spPr bwMode="auto">
          <a:xfrm>
            <a:off x="2362200" y="3505200"/>
            <a:ext cx="7696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a:t>Keep in mind the cycle of conditioning.</a:t>
            </a:r>
          </a:p>
          <a:p>
            <a:pPr eaLnBrk="1" hangingPunct="1"/>
            <a:endParaRPr lang="en-US" altLang="en-US" sz="1000"/>
          </a:p>
          <a:p>
            <a:pPr eaLnBrk="1" hangingPunct="1"/>
            <a:r>
              <a:rPr lang="en-US" altLang="en-US"/>
              <a:t>Note your reactions.</a:t>
            </a:r>
          </a:p>
          <a:p>
            <a:pPr eaLnBrk="1" hangingPunct="1"/>
            <a:endParaRPr lang="en-US" altLang="en-US" sz="1000"/>
          </a:p>
          <a:p>
            <a:pPr eaLnBrk="1" hangingPunct="1"/>
            <a:r>
              <a:rPr lang="en-US" altLang="en-US"/>
              <a:t>Have you seen this in other settings?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bwMode="auto">
          <a:xfrm>
            <a:off x="1981200" y="1371600"/>
            <a:ext cx="7696200" cy="11890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1" hangingPunct="1"/>
            <a:r>
              <a:rPr lang="en-US" altLang="en-US" dirty="0">
                <a:solidFill>
                  <a:srgbClr val="FF0000"/>
                </a:solidFill>
              </a:rPr>
              <a:t>Discussion about Video</a:t>
            </a:r>
          </a:p>
        </p:txBody>
      </p:sp>
      <p:sp>
        <p:nvSpPr>
          <p:cNvPr id="45059" name="Rectangle 3"/>
          <p:cNvSpPr>
            <a:spLocks noGrp="1" noChangeArrowheads="1"/>
          </p:cNvSpPr>
          <p:nvPr>
            <p:ph idx="4294967295"/>
          </p:nvPr>
        </p:nvSpPr>
        <p:spPr>
          <a:xfrm>
            <a:off x="2057400" y="2514601"/>
            <a:ext cx="8229600" cy="3611563"/>
          </a:xfrm>
        </p:spPr>
        <p:txBody>
          <a:bodyPr>
            <a:normAutofit fontScale="92500" lnSpcReduction="20000"/>
          </a:bodyPr>
          <a:lstStyle/>
          <a:p>
            <a:pPr eaLnBrk="1" hangingPunct="1"/>
            <a:r>
              <a:rPr lang="en-US" altLang="en-US" sz="2800" dirty="0"/>
              <a:t>What did you notice about yourself and your reactions / feelings?</a:t>
            </a:r>
          </a:p>
          <a:p>
            <a:pPr eaLnBrk="1" hangingPunct="1"/>
            <a:r>
              <a:rPr lang="en-US" altLang="en-US" sz="2800" dirty="0"/>
              <a:t>Have you ever felt left out, different, or discriminated against?</a:t>
            </a:r>
          </a:p>
          <a:p>
            <a:pPr eaLnBrk="1" hangingPunct="1"/>
            <a:r>
              <a:rPr lang="en-US" altLang="en-US" sz="2800" dirty="0"/>
              <a:t>How did the cycle play out?</a:t>
            </a:r>
          </a:p>
          <a:p>
            <a:pPr eaLnBrk="1" hangingPunct="1"/>
            <a:r>
              <a:rPr lang="en-US" altLang="en-US" sz="2800" dirty="0"/>
              <a:t>How do you see the cycle playing out in society today?</a:t>
            </a:r>
          </a:p>
          <a:p>
            <a:pPr eaLnBrk="1" hangingPunct="1"/>
            <a:r>
              <a:rPr lang="en-US" altLang="en-US" sz="2800" dirty="0"/>
              <a:t>How do we break or interrupt this cycle?</a:t>
            </a:r>
          </a:p>
          <a:p>
            <a:pPr eaLnBrk="1" hangingPunct="1">
              <a:buFontTx/>
              <a:buNone/>
            </a:pPr>
            <a:endParaRPr lang="en-US" alt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bwMode="auto">
          <a:xfrm>
            <a:off x="1905000" y="1050324"/>
            <a:ext cx="8229600" cy="8943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600" dirty="0">
                <a:solidFill>
                  <a:srgbClr val="FF0000"/>
                </a:solidFill>
              </a:rPr>
              <a:t>Cross-cultural Interactions</a:t>
            </a:r>
          </a:p>
        </p:txBody>
      </p:sp>
      <p:sp>
        <p:nvSpPr>
          <p:cNvPr id="47107" name="Rectangle 3"/>
          <p:cNvSpPr>
            <a:spLocks noGrp="1" noChangeArrowheads="1"/>
          </p:cNvSpPr>
          <p:nvPr>
            <p:ph type="body" idx="4294967295"/>
          </p:nvPr>
        </p:nvSpPr>
        <p:spPr>
          <a:xfrm>
            <a:off x="2133600" y="4191000"/>
            <a:ext cx="8153400" cy="2362200"/>
          </a:xfrm>
        </p:spPr>
        <p:txBody>
          <a:bodyPr/>
          <a:lstStyle/>
          <a:p>
            <a:pPr algn="ctr">
              <a:buFont typeface="Wingdings" panose="05000000000000000000" pitchFamily="2" charset="2"/>
              <a:buNone/>
            </a:pPr>
            <a:r>
              <a:rPr lang="en-US" altLang="en-US" dirty="0" smtClean="0">
                <a:solidFill>
                  <a:srgbClr val="FF0000"/>
                </a:solidFill>
              </a:rPr>
              <a:t>“</a:t>
            </a:r>
            <a:r>
              <a:rPr lang="en-US" altLang="en-US" i="1" dirty="0" smtClean="0">
                <a:solidFill>
                  <a:srgbClr val="FF0000"/>
                </a:solidFill>
              </a:rPr>
              <a:t>We all use stereotypes, all the time, without knowing it. We have met the enemy of equality, and the enemy is us.”   </a:t>
            </a:r>
          </a:p>
          <a:p>
            <a:pPr algn="ctr">
              <a:buFont typeface="Wingdings" panose="05000000000000000000" pitchFamily="2" charset="2"/>
              <a:buNone/>
            </a:pPr>
            <a:r>
              <a:rPr lang="en-US" altLang="en-US" dirty="0" smtClean="0">
                <a:solidFill>
                  <a:srgbClr val="FF0000"/>
                </a:solidFill>
              </a:rPr>
              <a:t>~ </a:t>
            </a:r>
            <a:r>
              <a:rPr lang="en-US" altLang="en-US" sz="2400" dirty="0">
                <a:solidFill>
                  <a:srgbClr val="FF0000"/>
                </a:solidFill>
              </a:rPr>
              <a:t>Article from Psychology Today</a:t>
            </a:r>
          </a:p>
        </p:txBody>
      </p:sp>
      <p:pic>
        <p:nvPicPr>
          <p:cNvPr id="47108" name="Picture 5" descr="MP9004331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057400"/>
            <a:ext cx="3429000" cy="202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bwMode="auto">
          <a:xfrm>
            <a:off x="2057400" y="1447800"/>
            <a:ext cx="8077200" cy="1371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altLang="en-US" dirty="0">
                <a:solidFill>
                  <a:srgbClr val="FF0000"/>
                </a:solidFill>
              </a:rPr>
              <a:t>Breaking the Cycle by </a:t>
            </a:r>
            <a:br>
              <a:rPr lang="en-US" altLang="en-US" dirty="0">
                <a:solidFill>
                  <a:srgbClr val="FF0000"/>
                </a:solidFill>
              </a:rPr>
            </a:br>
            <a:r>
              <a:rPr lang="en-US" altLang="en-US" dirty="0">
                <a:solidFill>
                  <a:srgbClr val="FF0000"/>
                </a:solidFill>
              </a:rPr>
              <a:t>Becoming More Mindful</a:t>
            </a:r>
          </a:p>
        </p:txBody>
      </p:sp>
      <p:sp>
        <p:nvSpPr>
          <p:cNvPr id="49155" name="Text Placeholder 2"/>
          <p:cNvSpPr>
            <a:spLocks/>
          </p:cNvSpPr>
          <p:nvPr/>
        </p:nvSpPr>
        <p:spPr bwMode="auto">
          <a:xfrm>
            <a:off x="4572000" y="2971800"/>
            <a:ext cx="5791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28016"/>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a:lnSpc>
                <a:spcPct val="80000"/>
              </a:lnSpc>
              <a:buFontTx/>
              <a:buNone/>
            </a:pPr>
            <a:r>
              <a:rPr lang="en-US" altLang="en-US" sz="2400"/>
              <a:t>“Promising evidence in social cognitive psychology indicates that with sufficient motivation, cognitive resources, and effort, people are able to focus on the unique qualities of individuals, rather than on the groups they belong to, in forming impressions and behaving toward others.”</a:t>
            </a:r>
          </a:p>
          <a:p>
            <a:pPr algn="r">
              <a:lnSpc>
                <a:spcPct val="80000"/>
              </a:lnSpc>
              <a:buFontTx/>
              <a:buNone/>
            </a:pPr>
            <a:endParaRPr lang="en-US" altLang="en-US" sz="1000"/>
          </a:p>
          <a:p>
            <a:pPr algn="r">
              <a:lnSpc>
                <a:spcPct val="80000"/>
              </a:lnSpc>
              <a:buFontTx/>
              <a:buNone/>
            </a:pPr>
            <a:r>
              <a:rPr lang="en-US" altLang="en-US" sz="1600"/>
              <a:t>From </a:t>
            </a:r>
            <a:r>
              <a:rPr lang="en-US" altLang="en-US" sz="1600" i="1"/>
              <a:t>Reducing Racial Bias Among Health Care Providers: Lessons from Social-Cognitive Psychology</a:t>
            </a:r>
          </a:p>
        </p:txBody>
      </p:sp>
      <p:pic>
        <p:nvPicPr>
          <p:cNvPr id="49156" name="Picture 4" descr="MC9003236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048001"/>
            <a:ext cx="2414588"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325" y="5279231"/>
            <a:ext cx="10561418" cy="538163"/>
          </a:xfrm>
        </p:spPr>
        <p:txBody>
          <a:bodyPr/>
          <a:lstStyle/>
          <a:p>
            <a:r>
              <a:rPr lang="en-US" dirty="0" smtClean="0"/>
              <a:t>Developing culturally competent services</a:t>
            </a:r>
            <a:endParaRPr lang="en-US" dirty="0"/>
          </a:p>
        </p:txBody>
      </p:sp>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0329" b="20329"/>
          <a:stretch>
            <a:fillRect/>
          </a:stretch>
        </p:blipFill>
        <p:spPr>
          <a:xfrm>
            <a:off x="0" y="200025"/>
            <a:ext cx="12192000" cy="524589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Text Placeholder 3"/>
          <p:cNvSpPr>
            <a:spLocks noGrp="1"/>
          </p:cNvSpPr>
          <p:nvPr>
            <p:ph type="body" sz="half" idx="2"/>
          </p:nvPr>
        </p:nvSpPr>
        <p:spPr>
          <a:xfrm>
            <a:off x="743325" y="6012657"/>
            <a:ext cx="10561418" cy="493712"/>
          </a:xfrm>
        </p:spPr>
        <p:txBody>
          <a:bodyPr/>
          <a:lstStyle/>
          <a:p>
            <a:r>
              <a:rPr lang="en-US" dirty="0" smtClean="0"/>
              <a:t>Improving treatment services for cultural groups</a:t>
            </a:r>
            <a:endParaRPr lang="en-US" dirty="0"/>
          </a:p>
        </p:txBody>
      </p:sp>
    </p:spTree>
    <p:extLst>
      <p:ext uri="{BB962C8B-B14F-4D97-AF65-F5344CB8AC3E}">
        <p14:creationId xmlns:p14="http://schemas.microsoft.com/office/powerpoint/2010/main" val="21858200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bwMode="auto">
          <a:xfrm>
            <a:off x="1828800" y="1447800"/>
            <a:ext cx="82296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altLang="en-US" sz="3600" dirty="0">
                <a:solidFill>
                  <a:srgbClr val="FF0000"/>
                </a:solidFill>
              </a:rPr>
              <a:t>Reducing the Impact of Stereotyping</a:t>
            </a:r>
          </a:p>
        </p:txBody>
      </p:sp>
      <p:sp>
        <p:nvSpPr>
          <p:cNvPr id="51203" name="Rectangle 3"/>
          <p:cNvSpPr>
            <a:spLocks noGrp="1" noChangeArrowheads="1"/>
          </p:cNvSpPr>
          <p:nvPr>
            <p:ph type="body" idx="4294967295"/>
          </p:nvPr>
        </p:nvSpPr>
        <p:spPr>
          <a:xfrm>
            <a:off x="1981200" y="2209800"/>
            <a:ext cx="5791200" cy="4114800"/>
          </a:xfrm>
        </p:spPr>
        <p:txBody>
          <a:bodyPr>
            <a:normAutofit fontScale="92500" lnSpcReduction="10000"/>
          </a:bodyPr>
          <a:lstStyle/>
          <a:p>
            <a:pPr>
              <a:lnSpc>
                <a:spcPct val="90000"/>
              </a:lnSpc>
              <a:buFontTx/>
              <a:buNone/>
            </a:pPr>
            <a:r>
              <a:rPr lang="en-US" altLang="en-US" sz="2200"/>
              <a:t>These efforts may, over time, reduce the strength of stereotyping:</a:t>
            </a:r>
          </a:p>
          <a:p>
            <a:pPr>
              <a:lnSpc>
                <a:spcPct val="90000"/>
              </a:lnSpc>
            </a:pPr>
            <a:endParaRPr lang="en-US" altLang="en-US" sz="1200"/>
          </a:p>
          <a:p>
            <a:pPr>
              <a:lnSpc>
                <a:spcPct val="90000"/>
              </a:lnSpc>
              <a:buFont typeface="Wingdings" panose="05000000000000000000" pitchFamily="2" charset="2"/>
              <a:buChar char="ü"/>
            </a:pPr>
            <a:r>
              <a:rPr lang="en-US" altLang="en-US" sz="2200"/>
              <a:t>Commit to change.</a:t>
            </a:r>
          </a:p>
          <a:p>
            <a:pPr>
              <a:lnSpc>
                <a:spcPct val="90000"/>
              </a:lnSpc>
              <a:buFont typeface="Wingdings" panose="05000000000000000000" pitchFamily="2" charset="2"/>
              <a:buChar char="ü"/>
            </a:pPr>
            <a:endParaRPr lang="en-US" altLang="en-US" sz="1200"/>
          </a:p>
          <a:p>
            <a:pPr>
              <a:lnSpc>
                <a:spcPct val="90000"/>
              </a:lnSpc>
              <a:buFont typeface="Wingdings" panose="05000000000000000000" pitchFamily="2" charset="2"/>
              <a:buChar char="ü"/>
            </a:pPr>
            <a:r>
              <a:rPr lang="en-US" altLang="en-US" sz="2200"/>
              <a:t>Monitor and attempt to make better hidden attitudes before they are expressed through behavior.</a:t>
            </a:r>
            <a:r>
              <a:rPr lang="en-US" altLang="en-US" sz="2600"/>
              <a:t> </a:t>
            </a:r>
          </a:p>
          <a:p>
            <a:pPr>
              <a:lnSpc>
                <a:spcPct val="90000"/>
              </a:lnSpc>
              <a:buFont typeface="Wingdings" panose="05000000000000000000" pitchFamily="2" charset="2"/>
              <a:buChar char="ü"/>
            </a:pPr>
            <a:endParaRPr lang="en-US" altLang="en-US" sz="1200"/>
          </a:p>
          <a:p>
            <a:pPr>
              <a:lnSpc>
                <a:spcPct val="90000"/>
              </a:lnSpc>
              <a:buFont typeface="Wingdings" panose="05000000000000000000" pitchFamily="2" charset="2"/>
              <a:buChar char="ü"/>
            </a:pPr>
            <a:r>
              <a:rPr lang="en-US" altLang="en-US" sz="2200"/>
              <a:t>Make a conscious decision to be egalitarian, which may lead one to widen one's circle of friends and knowledge of other groups.</a:t>
            </a:r>
            <a:r>
              <a:rPr lang="en-US" altLang="en-US" sz="2600"/>
              <a:t> </a:t>
            </a:r>
          </a:p>
          <a:p>
            <a:pPr>
              <a:lnSpc>
                <a:spcPct val="90000"/>
              </a:lnSpc>
            </a:pPr>
            <a:endParaRPr lang="en-US" altLang="en-US" sz="2600"/>
          </a:p>
        </p:txBody>
      </p:sp>
      <p:pic>
        <p:nvPicPr>
          <p:cNvPr id="51204" name="Picture 4" descr="MC900078812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2819400"/>
            <a:ext cx="2338388"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1828800" y="345989"/>
            <a:ext cx="8229600" cy="1348946"/>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r>
              <a:rPr lang="en-US" altLang="en-US" dirty="0">
                <a:solidFill>
                  <a:schemeClr val="bg1"/>
                </a:solidFill>
              </a:rPr>
              <a:t>How does Cultural Competence relate to your work?</a:t>
            </a:r>
          </a:p>
        </p:txBody>
      </p:sp>
      <p:pic>
        <p:nvPicPr>
          <p:cNvPr id="53251" name="Picture 2" descr="C:\Documents and Settings\NCayce\Local Settings\Temporary Internet Files\Content.IE5\1EHWN31L\MCj0434411000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276601"/>
            <a:ext cx="25908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bwMode="auto">
          <a:xfrm>
            <a:off x="1905000" y="1371600"/>
            <a:ext cx="7620000" cy="121920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1" hangingPunct="1"/>
            <a:r>
              <a:rPr lang="en-US" altLang="en-US" sz="3600" dirty="0">
                <a:solidFill>
                  <a:srgbClr val="FF0000"/>
                </a:solidFill>
              </a:rPr>
              <a:t>Common Critiques of Cultural Competency</a:t>
            </a:r>
          </a:p>
        </p:txBody>
      </p:sp>
      <p:sp>
        <p:nvSpPr>
          <p:cNvPr id="69635" name="Rectangle 3"/>
          <p:cNvSpPr>
            <a:spLocks noGrp="1" noChangeArrowheads="1"/>
          </p:cNvSpPr>
          <p:nvPr>
            <p:ph idx="4294967295"/>
          </p:nvPr>
        </p:nvSpPr>
        <p:spPr>
          <a:xfrm>
            <a:off x="2438400" y="2743200"/>
            <a:ext cx="7620000" cy="3657600"/>
          </a:xfrm>
        </p:spPr>
        <p:txBody>
          <a:bodyPr/>
          <a:lstStyle/>
          <a:p>
            <a:pPr eaLnBrk="1" hangingPunct="1">
              <a:buFont typeface="Wingdings" panose="05000000000000000000" pitchFamily="2" charset="2"/>
              <a:buNone/>
            </a:pPr>
            <a:r>
              <a:rPr lang="en-US" altLang="en-US" dirty="0" smtClean="0"/>
              <a:t>It’s a </a:t>
            </a:r>
            <a:r>
              <a:rPr lang="en-US" altLang="en-US" b="1" i="1" dirty="0" smtClean="0"/>
              <a:t>Soft Construct</a:t>
            </a:r>
            <a:r>
              <a:rPr lang="en-US" altLang="en-US" dirty="0" smtClean="0"/>
              <a:t> because:</a:t>
            </a:r>
          </a:p>
          <a:p>
            <a:pPr eaLnBrk="1" hangingPunct="1">
              <a:buFont typeface="Wingdings" panose="05000000000000000000" pitchFamily="2" charset="2"/>
              <a:buNone/>
            </a:pPr>
            <a:endParaRPr lang="en-US" altLang="en-US" sz="800" dirty="0"/>
          </a:p>
          <a:p>
            <a:pPr eaLnBrk="1" hangingPunct="1"/>
            <a:r>
              <a:rPr lang="en-US" altLang="en-US" dirty="0" smtClean="0"/>
              <a:t>It’s not skill-based</a:t>
            </a:r>
          </a:p>
          <a:p>
            <a:pPr eaLnBrk="1" hangingPunct="1"/>
            <a:r>
              <a:rPr lang="en-US" altLang="en-US" dirty="0" smtClean="0"/>
              <a:t>It’s not data-driven</a:t>
            </a:r>
          </a:p>
          <a:p>
            <a:pPr eaLnBrk="1" hangingPunct="1"/>
            <a:r>
              <a:rPr lang="en-US" altLang="en-US" dirty="0" smtClean="0"/>
              <a:t>It’s not linked to specific outcomes</a:t>
            </a:r>
          </a:p>
          <a:p>
            <a:pPr eaLnBrk="1" hangingPunct="1"/>
            <a:r>
              <a:rPr lang="en-US" altLang="en-US" dirty="0" smtClean="0"/>
              <a:t>It’s hard to operationalize</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96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963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963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96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2"/>
          <p:cNvSpPr>
            <a:spLocks noGrp="1"/>
          </p:cNvSpPr>
          <p:nvPr>
            <p:ph idx="4294967295"/>
          </p:nvPr>
        </p:nvSpPr>
        <p:spPr>
          <a:xfrm>
            <a:off x="2057400" y="2209800"/>
            <a:ext cx="5638800" cy="3962400"/>
          </a:xfrm>
        </p:spPr>
        <p:txBody>
          <a:bodyPr>
            <a:normAutofit fontScale="92500" lnSpcReduction="10000"/>
          </a:bodyPr>
          <a:lstStyle/>
          <a:p>
            <a:r>
              <a:rPr lang="en-US" altLang="en-US" sz="2800"/>
              <a:t>Value the differences/similarities between persons and groups </a:t>
            </a:r>
          </a:p>
          <a:p>
            <a:r>
              <a:rPr lang="en-US" altLang="en-US" sz="2800"/>
              <a:t>Make the knowledge of a culture a part of oneself </a:t>
            </a:r>
          </a:p>
          <a:p>
            <a:r>
              <a:rPr lang="en-US" altLang="en-US" sz="2800"/>
              <a:t>Focus on one’s strengths and capacities</a:t>
            </a:r>
          </a:p>
          <a:p>
            <a:r>
              <a:rPr lang="en-US" altLang="en-US" sz="2800"/>
              <a:t>Recognize the importance of a person’s life context </a:t>
            </a:r>
            <a:endParaRPr lang="en-US" altLang="en-US" sz="2000">
              <a:solidFill>
                <a:srgbClr val="660066"/>
              </a:solidFill>
            </a:endParaRPr>
          </a:p>
        </p:txBody>
      </p:sp>
      <p:sp>
        <p:nvSpPr>
          <p:cNvPr id="57347" name="Rectangle 3"/>
          <p:cNvSpPr>
            <a:spLocks noChangeArrowheads="1"/>
          </p:cNvSpPr>
          <p:nvPr/>
        </p:nvSpPr>
        <p:spPr bwMode="auto">
          <a:xfrm>
            <a:off x="1752600" y="1447800"/>
            <a:ext cx="8915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b="1" dirty="0">
                <a:solidFill>
                  <a:srgbClr val="FF0000"/>
                </a:solidFill>
              </a:rPr>
              <a:t>Cultural competence enables a person to…</a:t>
            </a:r>
            <a:r>
              <a:rPr lang="en-US" altLang="en-US" dirty="0">
                <a:solidFill>
                  <a:srgbClr val="FF0000"/>
                </a:solidFill>
              </a:rPr>
              <a:t> </a:t>
            </a:r>
          </a:p>
        </p:txBody>
      </p:sp>
      <p:pic>
        <p:nvPicPr>
          <p:cNvPr id="57348" name="Picture 4" descr="puzz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2895600"/>
            <a:ext cx="2895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bwMode="auto">
          <a:xfrm>
            <a:off x="1762897" y="630195"/>
            <a:ext cx="8839200" cy="111129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r>
              <a:rPr lang="en-US" altLang="en-US" sz="3200" dirty="0">
                <a:solidFill>
                  <a:schemeClr val="bg1"/>
                </a:solidFill>
              </a:rPr>
              <a:t>Cultural competence enables an agency to… </a:t>
            </a:r>
          </a:p>
        </p:txBody>
      </p:sp>
      <p:sp>
        <p:nvSpPr>
          <p:cNvPr id="59395" name="Rectangle 3"/>
          <p:cNvSpPr>
            <a:spLocks noGrp="1" noChangeArrowheads="1"/>
          </p:cNvSpPr>
          <p:nvPr>
            <p:ph type="body" idx="1"/>
          </p:nvPr>
        </p:nvSpPr>
        <p:spPr>
          <a:xfrm>
            <a:off x="4419600" y="2286001"/>
            <a:ext cx="5867400" cy="3763963"/>
          </a:xfrm>
        </p:spPr>
        <p:txBody>
          <a:bodyPr>
            <a:normAutofit fontScale="92500" lnSpcReduction="20000"/>
          </a:bodyPr>
          <a:lstStyle/>
          <a:p>
            <a:pPr lvl="2">
              <a:lnSpc>
                <a:spcPct val="90000"/>
              </a:lnSpc>
            </a:pPr>
            <a:r>
              <a:rPr lang="en-US" altLang="en-US" sz="2000"/>
              <a:t>Respond to demographic changes in the community</a:t>
            </a:r>
          </a:p>
          <a:p>
            <a:pPr lvl="2">
              <a:lnSpc>
                <a:spcPct val="90000"/>
              </a:lnSpc>
            </a:pPr>
            <a:r>
              <a:rPr lang="en-US" altLang="en-US" sz="2000"/>
              <a:t>Work towards eliminating disparities in the health status of multicultural people </a:t>
            </a:r>
          </a:p>
          <a:p>
            <a:pPr lvl="2">
              <a:lnSpc>
                <a:spcPct val="90000"/>
              </a:lnSpc>
            </a:pPr>
            <a:r>
              <a:rPr lang="en-US" altLang="en-US" sz="2000"/>
              <a:t>Improve quality of services &amp; outcomes</a:t>
            </a:r>
          </a:p>
          <a:p>
            <a:pPr lvl="2">
              <a:lnSpc>
                <a:spcPct val="90000"/>
              </a:lnSpc>
            </a:pPr>
            <a:r>
              <a:rPr lang="en-US" altLang="en-US" sz="2000"/>
              <a:t>Meet legislative, regulatory, &amp; accreditation mandates</a:t>
            </a:r>
          </a:p>
          <a:p>
            <a:pPr lvl="2">
              <a:lnSpc>
                <a:spcPct val="90000"/>
              </a:lnSpc>
            </a:pPr>
            <a:r>
              <a:rPr lang="en-US" altLang="en-US" sz="2000"/>
              <a:t>Gain a competitive edge in the marketplace</a:t>
            </a:r>
          </a:p>
          <a:p>
            <a:pPr lvl="2">
              <a:lnSpc>
                <a:spcPct val="90000"/>
              </a:lnSpc>
            </a:pPr>
            <a:r>
              <a:rPr lang="en-US" altLang="en-US" sz="2000"/>
              <a:t>Provide community focused service delivery</a:t>
            </a:r>
          </a:p>
          <a:p>
            <a:pPr lvl="2">
              <a:lnSpc>
                <a:spcPct val="90000"/>
              </a:lnSpc>
            </a:pPr>
            <a:r>
              <a:rPr lang="en-US" altLang="en-US" sz="2000"/>
              <a:t>Enhance the workplace environment</a:t>
            </a:r>
          </a:p>
        </p:txBody>
      </p:sp>
      <p:pic>
        <p:nvPicPr>
          <p:cNvPr id="59396" name="Picture 4" descr="MP90043836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895600"/>
            <a:ext cx="3352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bwMode="auto">
          <a:xfrm>
            <a:off x="2667000" y="1371600"/>
            <a:ext cx="7620000" cy="1036638"/>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1" hangingPunct="1"/>
            <a:r>
              <a:rPr lang="en-US" altLang="en-US" dirty="0">
                <a:solidFill>
                  <a:schemeClr val="accent1"/>
                </a:solidFill>
              </a:rPr>
              <a:t>What is Cultural Competence?</a:t>
            </a:r>
          </a:p>
        </p:txBody>
      </p:sp>
      <p:sp>
        <p:nvSpPr>
          <p:cNvPr id="61443" name="Rectangle 3"/>
          <p:cNvSpPr>
            <a:spLocks noGrp="1" noChangeArrowheads="1"/>
          </p:cNvSpPr>
          <p:nvPr>
            <p:ph idx="4294967295"/>
          </p:nvPr>
        </p:nvSpPr>
        <p:spPr>
          <a:xfrm>
            <a:off x="3048000" y="2590800"/>
            <a:ext cx="5943600" cy="2971800"/>
          </a:xfrm>
        </p:spPr>
        <p:txBody>
          <a:bodyPr/>
          <a:lstStyle/>
          <a:p>
            <a:pPr algn="ctr" eaLnBrk="1" hangingPunct="1">
              <a:buFont typeface="Wingdings" panose="05000000000000000000" pitchFamily="2" charset="2"/>
              <a:buNone/>
            </a:pPr>
            <a:r>
              <a:rPr lang="en-US" altLang="en-US" smtClean="0"/>
              <a:t> </a:t>
            </a:r>
            <a:r>
              <a:rPr lang="en-US" altLang="en-US" u="sng" smtClean="0"/>
              <a:t>Multidimensional Construct</a:t>
            </a:r>
          </a:p>
          <a:p>
            <a:pPr eaLnBrk="1" hangingPunct="1">
              <a:buFont typeface="Wingdings" panose="05000000000000000000" pitchFamily="2" charset="2"/>
              <a:buNone/>
            </a:pPr>
            <a:endParaRPr lang="en-US" altLang="en-US" u="sng"/>
          </a:p>
          <a:p>
            <a:pPr eaLnBrk="1" hangingPunct="1"/>
            <a:r>
              <a:rPr lang="en-US" altLang="en-US" smtClean="0"/>
              <a:t>      Individual / Provider Level        </a:t>
            </a:r>
          </a:p>
          <a:p>
            <a:pPr eaLnBrk="1" hangingPunct="1"/>
            <a:r>
              <a:rPr lang="en-US" altLang="en-US" smtClean="0"/>
              <a:t>      Organizational Level </a:t>
            </a:r>
          </a:p>
          <a:p>
            <a:pPr eaLnBrk="1" hangingPunct="1"/>
            <a:r>
              <a:rPr lang="en-US" altLang="en-US" smtClean="0"/>
              <a:t>      Systems Level</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Grp="1" noChangeArrowheads="1"/>
          </p:cNvSpPr>
          <p:nvPr>
            <p:ph type="body" sz="half" idx="2"/>
          </p:nvPr>
        </p:nvSpPr>
        <p:spPr>
          <a:xfrm>
            <a:off x="2057400" y="2590801"/>
            <a:ext cx="7924800" cy="3382963"/>
          </a:xfrm>
        </p:spPr>
        <p:txBody>
          <a:bodyPr/>
          <a:lstStyle/>
          <a:p>
            <a:pPr>
              <a:buFontTx/>
              <a:buNone/>
            </a:pPr>
            <a:r>
              <a:rPr lang="en-US" altLang="en-US" smtClean="0"/>
              <a:t>   “A process of learning that leads to an ability to effectively respond to the challenges and opportunities posed by the presence of cultural diversity in a defined social system.”</a:t>
            </a:r>
            <a:endParaRPr lang="en-US" altLang="en-US" b="1" smtClean="0"/>
          </a:p>
        </p:txBody>
      </p:sp>
      <p:sp>
        <p:nvSpPr>
          <p:cNvPr id="65539" name="Rectangle 5"/>
          <p:cNvSpPr>
            <a:spLocks noChangeArrowheads="1"/>
          </p:cNvSpPr>
          <p:nvPr/>
        </p:nvSpPr>
        <p:spPr bwMode="auto">
          <a:xfrm>
            <a:off x="2821460" y="593124"/>
            <a:ext cx="6934200" cy="82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b="1" u="sng" dirty="0">
                <a:solidFill>
                  <a:srgbClr val="381D7B"/>
                </a:solidFill>
              </a:rPr>
              <a:t>Cultural Competence</a:t>
            </a:r>
          </a:p>
        </p:txBody>
      </p:sp>
      <p:pic>
        <p:nvPicPr>
          <p:cNvPr id="65540" name="Picture 2" descr="C:\Documents and Settings\dgreen\Local Settings\Temporary Internet Files\Content.IE5\HCE8BMHG\MCBD19932_0000[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4640263"/>
            <a:ext cx="2286000"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bwMode="auto">
          <a:xfrm>
            <a:off x="1905000" y="679622"/>
            <a:ext cx="7856838" cy="163109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r>
              <a:rPr lang="en-US" altLang="en-US" dirty="0">
                <a:solidFill>
                  <a:srgbClr val="381D7B"/>
                </a:solidFill>
              </a:rPr>
              <a:t>Elements of Cultural Competence</a:t>
            </a:r>
          </a:p>
        </p:txBody>
      </p:sp>
      <p:sp>
        <p:nvSpPr>
          <p:cNvPr id="67587" name="Rectangle 3"/>
          <p:cNvSpPr>
            <a:spLocks noGrp="1" noChangeArrowheads="1"/>
          </p:cNvSpPr>
          <p:nvPr>
            <p:ph type="body" idx="1"/>
          </p:nvPr>
        </p:nvSpPr>
        <p:spPr>
          <a:xfrm>
            <a:off x="1981200" y="2438400"/>
            <a:ext cx="8229600" cy="4038600"/>
          </a:xfrm>
        </p:spPr>
        <p:txBody>
          <a:bodyPr/>
          <a:lstStyle/>
          <a:p>
            <a:pPr marL="533400" indent="-533400">
              <a:lnSpc>
                <a:spcPct val="115000"/>
              </a:lnSpc>
              <a:buFontTx/>
              <a:buAutoNum type="arabicPeriod"/>
            </a:pPr>
            <a:r>
              <a:rPr lang="en-US" altLang="en-US" sz="2800"/>
              <a:t>Awareness of one’s own culture</a:t>
            </a:r>
          </a:p>
          <a:p>
            <a:pPr marL="533400" indent="-533400">
              <a:lnSpc>
                <a:spcPct val="115000"/>
              </a:lnSpc>
              <a:buFontTx/>
              <a:buAutoNum type="arabicPeriod"/>
            </a:pPr>
            <a:r>
              <a:rPr lang="en-US" altLang="en-US" sz="2800"/>
              <a:t>Understanding the dynamics of difference</a:t>
            </a:r>
          </a:p>
          <a:p>
            <a:pPr marL="533400" indent="-533400">
              <a:lnSpc>
                <a:spcPct val="115000"/>
              </a:lnSpc>
              <a:buFontTx/>
              <a:buAutoNum type="arabicPeriod"/>
            </a:pPr>
            <a:r>
              <a:rPr lang="en-US" altLang="en-US" sz="2800"/>
              <a:t>Awareness and acceptance of difference</a:t>
            </a:r>
          </a:p>
          <a:p>
            <a:pPr marL="533400" indent="-533400">
              <a:lnSpc>
                <a:spcPct val="115000"/>
              </a:lnSpc>
              <a:buFontTx/>
              <a:buAutoNum type="arabicPeriod"/>
            </a:pPr>
            <a:r>
              <a:rPr lang="en-US" altLang="en-US" sz="2800"/>
              <a:t>Development and application of cultural    knowledge</a:t>
            </a:r>
          </a:p>
          <a:p>
            <a:pPr marL="533400" indent="-533400">
              <a:lnSpc>
                <a:spcPct val="115000"/>
              </a:lnSpc>
              <a:buFontTx/>
              <a:buAutoNum type="arabicPeriod"/>
            </a:pPr>
            <a:r>
              <a:rPr lang="en-US" altLang="en-US" sz="2800"/>
              <a:t>Celebration of diversity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ChangeArrowheads="1"/>
          </p:cNvSpPr>
          <p:nvPr/>
        </p:nvSpPr>
        <p:spPr bwMode="auto">
          <a:xfrm>
            <a:off x="1981200" y="2211859"/>
            <a:ext cx="8229600" cy="4036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altLang="en-US" dirty="0"/>
              <a:t>  </a:t>
            </a:r>
            <a:r>
              <a:rPr lang="en-US" altLang="en-US" dirty="0">
                <a:solidFill>
                  <a:schemeClr val="accent1"/>
                </a:solidFill>
              </a:rPr>
              <a:t>“To be culturally competent doesn’t mean you are an authority in the values and beliefs of every culture. What it means is that you hold a deep respect for cultural differences and are eager to learn, and willing to accept that there are many ways of viewing the world.”</a:t>
            </a:r>
          </a:p>
          <a:p>
            <a:pPr eaLnBrk="1" hangingPunct="1">
              <a:buFontTx/>
              <a:buNone/>
            </a:pPr>
            <a:r>
              <a:rPr lang="en-US" altLang="en-US" dirty="0"/>
              <a:t>					</a:t>
            </a:r>
            <a:r>
              <a:rPr lang="en-US" altLang="en-US" sz="2000" i="1" dirty="0"/>
              <a:t>Dr. </a:t>
            </a:r>
            <a:r>
              <a:rPr lang="en-US" altLang="en-US" sz="2000" i="1" dirty="0" err="1"/>
              <a:t>Okokon</a:t>
            </a:r>
            <a:r>
              <a:rPr lang="en-US" altLang="en-US" sz="2000" i="1" dirty="0"/>
              <a:t> O. Udo</a:t>
            </a:r>
          </a:p>
        </p:txBody>
      </p:sp>
      <p:sp>
        <p:nvSpPr>
          <p:cNvPr id="69635" name="Rectangle 5"/>
          <p:cNvSpPr>
            <a:spLocks noChangeArrowheads="1"/>
          </p:cNvSpPr>
          <p:nvPr/>
        </p:nvSpPr>
        <p:spPr bwMode="auto">
          <a:xfrm>
            <a:off x="2667000" y="1219200"/>
            <a:ext cx="6934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b="1" u="sng" dirty="0">
                <a:solidFill>
                  <a:schemeClr val="accent1"/>
                </a:solidFill>
              </a:rPr>
              <a:t>Cultural Competence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3730" name="Object 2"/>
          <p:cNvGraphicFramePr>
            <a:graphicFrameLocks noChangeAspect="1"/>
          </p:cNvGraphicFramePr>
          <p:nvPr/>
        </p:nvGraphicFramePr>
        <p:xfrm>
          <a:off x="3167063" y="1978026"/>
          <a:ext cx="6096000" cy="4067175"/>
        </p:xfrm>
        <a:graphic>
          <a:graphicData uri="http://schemas.openxmlformats.org/presentationml/2006/ole">
            <mc:AlternateContent xmlns:mc="http://schemas.openxmlformats.org/markup-compatibility/2006">
              <mc:Choice xmlns:v="urn:schemas-microsoft-com:vml" Requires="v">
                <p:oleObj spid="_x0000_s4116" name="Chart" r:id="rId4" imgW="6096000" imgH="4067175" progId="MSGraph.Chart.8">
                  <p:embed followColorScheme="full"/>
                </p:oleObj>
              </mc:Choice>
              <mc:Fallback>
                <p:oleObj name="Chart" r:id="rId4" imgW="6096000" imgH="4067175" progId="MSGraph.Chart.8">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7063" y="1978026"/>
                        <a:ext cx="6096000" cy="406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83752" name="Group 72"/>
          <p:cNvGraphicFramePr>
            <a:graphicFrameLocks noGrp="1"/>
          </p:cNvGraphicFramePr>
          <p:nvPr>
            <p:extLst>
              <p:ext uri="{D42A27DB-BD31-4B8C-83A1-F6EECF244321}">
                <p14:modId xmlns:p14="http://schemas.microsoft.com/office/powerpoint/2010/main" val="3339831728"/>
              </p:ext>
            </p:extLst>
          </p:nvPr>
        </p:nvGraphicFramePr>
        <p:xfrm>
          <a:off x="1676400" y="304800"/>
          <a:ext cx="8839200" cy="6248401"/>
        </p:xfrm>
        <a:graphic>
          <a:graphicData uri="http://schemas.openxmlformats.org/drawingml/2006/table">
            <a:tbl>
              <a:tblPr/>
              <a:tblGrid>
                <a:gridCol w="3533775"/>
                <a:gridCol w="5305425"/>
              </a:tblGrid>
              <a:tr h="566738">
                <a:tc gridSpan="2">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tabLst/>
                      </a:pPr>
                      <a:r>
                        <a:rPr kumimoji="0" lang="en-US" altLang="en-US" sz="2200" b="1" i="0" u="none" strike="noStrike" cap="none" normalizeH="0" baseline="0" dirty="0" smtClean="0">
                          <a:ln>
                            <a:noFill/>
                          </a:ln>
                          <a:solidFill>
                            <a:schemeClr val="accent1"/>
                          </a:solidFill>
                          <a:effectLst/>
                          <a:latin typeface="Arial" panose="020B0604020202020204" pitchFamily="34" charset="0"/>
                          <a:cs typeface="Arial" panose="020B0604020202020204" pitchFamily="34" charset="0"/>
                        </a:rPr>
                        <a:t>Quick Self-Check Using the Cultural Competence Continuum</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482600">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tabLst/>
                      </a:pPr>
                      <a:r>
                        <a:rPr kumimoji="0" lang="en-US" altLang="en-US" sz="1800" b="1" i="0" u="none" strike="noStrike" cap="none" normalizeH="0" baseline="0" dirty="0" smtClean="0">
                          <a:ln>
                            <a:noFill/>
                          </a:ln>
                          <a:solidFill>
                            <a:schemeClr val="bg2">
                              <a:lumMod val="50000"/>
                              <a:lumOff val="50000"/>
                            </a:schemeClr>
                          </a:solidFill>
                          <a:effectLst/>
                          <a:latin typeface="Arial" panose="020B0604020202020204" pitchFamily="34" charset="0"/>
                          <a:cs typeface="Arial" panose="020B0604020202020204" pitchFamily="34" charset="0"/>
                        </a:rPr>
                        <a:t>What Stage Are You 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tabLst/>
                      </a:pPr>
                      <a:r>
                        <a:rPr kumimoji="0" lang="en-US" altLang="en-US" sz="1800" b="1" i="0" u="none" strike="noStrike" cap="none" normalizeH="0" baseline="0" dirty="0" smtClean="0">
                          <a:ln>
                            <a:noFill/>
                          </a:ln>
                          <a:solidFill>
                            <a:schemeClr val="bg2">
                              <a:lumMod val="50000"/>
                              <a:lumOff val="50000"/>
                            </a:schemeClr>
                          </a:solidFill>
                          <a:effectLst/>
                          <a:latin typeface="Arial" panose="020B0604020202020204" pitchFamily="34" charset="0"/>
                          <a:cs typeface="Arial" panose="020B0604020202020204" pitchFamily="34" charset="0"/>
                        </a:rPr>
                        <a:t>Characteristics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854075">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tabLst/>
                      </a:pPr>
                      <a:r>
                        <a:rPr kumimoji="0" lang="en-US" alt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RED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tabLst/>
                      </a:pPr>
                      <a:r>
                        <a: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attitudes, behaviors, values, and practices that are destructive to a cultural group</a:t>
                      </a:r>
                      <a:endParaRPr kumimoji="0" lang="en-US" altLang="en-US"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214438">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tabLst/>
                      </a:pPr>
                      <a:r>
                        <a:rPr kumimoji="0" lang="en-US" alt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ORANGE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B504"/>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tabLst/>
                      </a:pPr>
                      <a:r>
                        <a: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lack of skill and knowledge to respond effectively to the needs, interests and preferences of culturally and linguistically diverse groups</a:t>
                      </a:r>
                      <a:endParaRPr kumimoji="0" lang="en-US" altLang="en-US"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4075">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tabLst/>
                      </a:pPr>
                      <a:r>
                        <a:rPr kumimoji="0" lang="en-US" alt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YELLOW</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EF93C"/>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tabLst/>
                      </a:pPr>
                      <a:r>
                        <a: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beliefs and practices that support viewing and treating all people as the same</a:t>
                      </a:r>
                      <a:endParaRPr kumimoji="0" lang="en-US" altLang="en-US"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5550">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tabLst/>
                      </a:pPr>
                      <a:r>
                        <a:rPr kumimoji="0" lang="en-US" alt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GREEN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1DF39"/>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tabLst/>
                      </a:pPr>
                      <a:r>
                        <a: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level of awareness about your strengths and areas for growth to respond effectively to culturally and linguistically diverse populations</a:t>
                      </a:r>
                      <a:endParaRPr kumimoji="0" lang="en-US" altLang="en-US"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8800">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tabLst/>
                      </a:pPr>
                      <a:r>
                        <a:rPr kumimoji="0" lang="en-US" alt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BLUE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B4BEB"/>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tabLst/>
                      </a:pPr>
                      <a:r>
                        <a: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has acceptance and respect for differences</a:t>
                      </a:r>
                      <a:endParaRPr kumimoji="0" lang="en-US" altLang="en-US"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2125">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tabLst/>
                      </a:pPr>
                      <a:r>
                        <a:rPr kumimoji="0" lang="en-US" altLang="en-US" sz="18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PURPLE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16B8"/>
                    </a:solid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tabLst/>
                      </a:pPr>
                      <a:r>
                        <a: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holds culture in high esteem</a:t>
                      </a:r>
                      <a:endParaRPr kumimoji="0" lang="en-US" altLang="en-US" sz="1600"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3759" name="Text Box 30"/>
          <p:cNvSpPr txBox="1">
            <a:spLocks noChangeArrowheads="1"/>
          </p:cNvSpPr>
          <p:nvPr/>
        </p:nvSpPr>
        <p:spPr bwMode="auto">
          <a:xfrm>
            <a:off x="3200400" y="64008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400">
              <a:latin typeface="Georgia" panose="02040502050405020303" pitchFamily="18"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1892643" y="580768"/>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r>
              <a:rPr lang="en-US" altLang="en-US" dirty="0">
                <a:solidFill>
                  <a:srgbClr val="381D7B"/>
                </a:solidFill>
              </a:rPr>
              <a:t>Honoring Diversity: </a:t>
            </a:r>
            <a:br>
              <a:rPr lang="en-US" altLang="en-US" dirty="0">
                <a:solidFill>
                  <a:srgbClr val="381D7B"/>
                </a:solidFill>
              </a:rPr>
            </a:br>
            <a:r>
              <a:rPr lang="en-US" altLang="en-US" dirty="0">
                <a:solidFill>
                  <a:srgbClr val="381D7B"/>
                </a:solidFill>
              </a:rPr>
              <a:t>“Stand If…” Activity</a:t>
            </a:r>
          </a:p>
        </p:txBody>
      </p:sp>
      <p:pic>
        <p:nvPicPr>
          <p:cNvPr id="13315" name="Picture 3" descr="people_4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971801"/>
            <a:ext cx="6934200"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bwMode="auto">
          <a:xfrm>
            <a:off x="1524000" y="135924"/>
            <a:ext cx="8991600" cy="630195"/>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r>
              <a:rPr lang="en-US" altLang="en-US" sz="3800" dirty="0">
                <a:solidFill>
                  <a:schemeClr val="accent1"/>
                </a:solidFill>
              </a:rPr>
              <a:t> PATH TO CULTURAL COMPETENCY</a:t>
            </a:r>
          </a:p>
        </p:txBody>
      </p:sp>
      <p:pic>
        <p:nvPicPr>
          <p:cNvPr id="77827" name="Picture 4" descr="Continuum of Cultural Competency"/>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346885" y="990600"/>
            <a:ext cx="9016315" cy="5446879"/>
          </a:xfrm>
          <a:prstGeom prst="rect">
            <a:avLst/>
          </a:prstGeom>
          <a:ln w="190500" cap="sq">
            <a:solidFill>
              <a:schemeClr val="accent1"/>
            </a:solidFill>
            <a:miter lim="800000"/>
          </a:ln>
          <a:effectLst>
            <a:outerShdw blurRad="55000" dir="19020000" algn="tl" rotWithShape="0">
              <a:schemeClr val="accent1">
                <a:alpha val="40000"/>
              </a:schemeClr>
            </a:outerShdw>
          </a:effectLst>
          <a:scene3d>
            <a:camera prst="orthographicFront"/>
            <a:lightRig rig="twoPt" dir="t">
              <a:rot lat="0" lon="0" rev="7200000"/>
            </a:lightRig>
          </a:scene3d>
          <a:sp3d>
            <a:bevelT w="25400" h="19050"/>
            <a:contourClr>
              <a:srgbClr val="FFFFFF"/>
            </a:contourClr>
          </a:sp3d>
        </p:spPr>
      </p:pic>
    </p:spTree>
    <p:custDataLst>
      <p:tags r:id="rId1"/>
    </p:custData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idx="4294967295"/>
          </p:nvPr>
        </p:nvSpPr>
        <p:spPr bwMode="auto">
          <a:xfrm>
            <a:off x="1828800" y="1295400"/>
            <a:ext cx="8686800" cy="91440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1" hangingPunct="1"/>
            <a:r>
              <a:rPr lang="en-US" altLang="en-US" dirty="0">
                <a:solidFill>
                  <a:schemeClr val="accent1"/>
                </a:solidFill>
                <a:cs typeface="Tahoma" panose="020B0604030504040204" pitchFamily="34" charset="0"/>
              </a:rPr>
              <a:t>We all need Cultural Competence</a:t>
            </a:r>
          </a:p>
        </p:txBody>
      </p:sp>
      <p:sp>
        <p:nvSpPr>
          <p:cNvPr id="96259" name="Rectangle 3"/>
          <p:cNvSpPr>
            <a:spLocks noGrp="1" noChangeArrowheads="1"/>
          </p:cNvSpPr>
          <p:nvPr>
            <p:ph type="body" idx="4294967295"/>
          </p:nvPr>
        </p:nvSpPr>
        <p:spPr>
          <a:xfrm>
            <a:off x="1981200" y="2286000"/>
            <a:ext cx="4953000" cy="4343400"/>
          </a:xfrm>
        </p:spPr>
        <p:txBody>
          <a:bodyPr/>
          <a:lstStyle/>
          <a:p>
            <a:pPr eaLnBrk="1" hangingPunct="1">
              <a:lnSpc>
                <a:spcPct val="90000"/>
              </a:lnSpc>
              <a:spcAft>
                <a:spcPct val="20000"/>
              </a:spcAft>
            </a:pPr>
            <a:r>
              <a:rPr lang="en-US" altLang="en-US" sz="2600">
                <a:cs typeface="Tahoma" panose="020B0604030504040204" pitchFamily="34" charset="0"/>
              </a:rPr>
              <a:t>Everyone will work with people outside their own cultural groups; so they must be able to learn about, relate to, and communicate with people who are different from themselves</a:t>
            </a:r>
          </a:p>
          <a:p>
            <a:pPr eaLnBrk="1" hangingPunct="1">
              <a:lnSpc>
                <a:spcPct val="90000"/>
              </a:lnSpc>
              <a:spcAft>
                <a:spcPct val="20000"/>
              </a:spcAft>
            </a:pPr>
            <a:r>
              <a:rPr lang="en-US" altLang="en-US" sz="2600">
                <a:cs typeface="Tahoma" panose="020B0604030504040204" pitchFamily="34" charset="0"/>
              </a:rPr>
              <a:t>To build trust and rapport</a:t>
            </a:r>
          </a:p>
          <a:p>
            <a:pPr eaLnBrk="1" hangingPunct="1">
              <a:lnSpc>
                <a:spcPct val="90000"/>
              </a:lnSpc>
              <a:spcAft>
                <a:spcPct val="20000"/>
              </a:spcAft>
            </a:pPr>
            <a:r>
              <a:rPr lang="en-US" altLang="en-US" sz="2600">
                <a:cs typeface="Tahoma" panose="020B0604030504040204" pitchFamily="34" charset="0"/>
              </a:rPr>
              <a:t>To be able to work effectively</a:t>
            </a:r>
          </a:p>
        </p:txBody>
      </p:sp>
      <p:pic>
        <p:nvPicPr>
          <p:cNvPr id="96260" name="Picture 6" descr="diverse cir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2209800"/>
            <a:ext cx="28067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bwMode="auto">
          <a:xfrm>
            <a:off x="2057400" y="1219200"/>
            <a:ext cx="8229600" cy="14478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r>
              <a:rPr lang="en-US" altLang="en-US" sz="3600" dirty="0">
                <a:solidFill>
                  <a:schemeClr val="accent1"/>
                </a:solidFill>
              </a:rPr>
              <a:t>Key Elements of Culturally Competent Organizations and their </a:t>
            </a:r>
            <a:r>
              <a:rPr lang="en-US" altLang="en-US" sz="3600" dirty="0">
                <a:solidFill>
                  <a:srgbClr val="381D7B"/>
                </a:solidFill>
              </a:rPr>
              <a:t>Staff</a:t>
            </a:r>
            <a:r>
              <a:rPr lang="en-US" altLang="en-US" sz="3200" dirty="0">
                <a:solidFill>
                  <a:schemeClr val="tx1"/>
                </a:solidFill>
              </a:rPr>
              <a:t> </a:t>
            </a:r>
          </a:p>
        </p:txBody>
      </p:sp>
      <p:sp>
        <p:nvSpPr>
          <p:cNvPr id="98307" name="Rectangle 3"/>
          <p:cNvSpPr>
            <a:spLocks noGrp="1" noChangeArrowheads="1"/>
          </p:cNvSpPr>
          <p:nvPr>
            <p:ph type="body" idx="1"/>
          </p:nvPr>
        </p:nvSpPr>
        <p:spPr>
          <a:xfrm>
            <a:off x="4800600" y="2743200"/>
            <a:ext cx="5334000" cy="3733800"/>
          </a:xfrm>
        </p:spPr>
        <p:txBody>
          <a:bodyPr>
            <a:normAutofit fontScale="92500"/>
          </a:bodyPr>
          <a:lstStyle/>
          <a:p>
            <a:pPr>
              <a:lnSpc>
                <a:spcPct val="120000"/>
              </a:lnSpc>
              <a:buFont typeface="Wingdings" panose="05000000000000000000" pitchFamily="2" charset="2"/>
              <a:buChar char="ü"/>
            </a:pPr>
            <a:r>
              <a:rPr lang="en-US" altLang="en-US" sz="2200"/>
              <a:t>Value diversity</a:t>
            </a:r>
          </a:p>
          <a:p>
            <a:pPr>
              <a:lnSpc>
                <a:spcPct val="120000"/>
              </a:lnSpc>
              <a:buFont typeface="Wingdings" panose="05000000000000000000" pitchFamily="2" charset="2"/>
              <a:buChar char="ü"/>
            </a:pPr>
            <a:r>
              <a:rPr lang="en-US" altLang="en-US" sz="2200"/>
              <a:t>Assess themselves</a:t>
            </a:r>
          </a:p>
          <a:p>
            <a:pPr>
              <a:lnSpc>
                <a:spcPct val="120000"/>
              </a:lnSpc>
              <a:buFont typeface="Wingdings" panose="05000000000000000000" pitchFamily="2" charset="2"/>
              <a:buChar char="ü"/>
            </a:pPr>
            <a:r>
              <a:rPr lang="en-US" altLang="en-US" sz="2200"/>
              <a:t>Manage the dynamics of difference</a:t>
            </a:r>
          </a:p>
          <a:p>
            <a:pPr>
              <a:lnSpc>
                <a:spcPct val="120000"/>
              </a:lnSpc>
              <a:buFont typeface="Wingdings" panose="05000000000000000000" pitchFamily="2" charset="2"/>
              <a:buChar char="ü"/>
            </a:pPr>
            <a:r>
              <a:rPr lang="en-US" altLang="en-US" sz="2200"/>
              <a:t>Acquire and institutionalize cultural knowledge</a:t>
            </a:r>
          </a:p>
          <a:p>
            <a:pPr>
              <a:lnSpc>
                <a:spcPct val="120000"/>
              </a:lnSpc>
              <a:buFont typeface="Wingdings" panose="05000000000000000000" pitchFamily="2" charset="2"/>
              <a:buChar char="ü"/>
            </a:pPr>
            <a:r>
              <a:rPr lang="en-US" altLang="en-US" sz="2200"/>
              <a:t>Adapt to diversity and the cultural contexts of individuals and communities served</a:t>
            </a:r>
          </a:p>
          <a:p>
            <a:pPr>
              <a:lnSpc>
                <a:spcPct val="80000"/>
              </a:lnSpc>
            </a:pPr>
            <a:endParaRPr lang="en-US" altLang="en-US" sz="2200"/>
          </a:p>
        </p:txBody>
      </p:sp>
      <p:pic>
        <p:nvPicPr>
          <p:cNvPr id="98308" name="Picture 4" descr="ingredi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438400"/>
            <a:ext cx="2528888"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bwMode="auto">
          <a:xfrm>
            <a:off x="1997676" y="74141"/>
            <a:ext cx="8229600" cy="1890584"/>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r>
              <a:rPr lang="en-US" altLang="en-US" sz="2400" dirty="0">
                <a:solidFill>
                  <a:srgbClr val="381D7B"/>
                </a:solidFill>
              </a:rPr>
              <a:t>Exploring Strategies to Enhance  </a:t>
            </a:r>
            <a:br>
              <a:rPr lang="en-US" altLang="en-US" sz="2400" dirty="0">
                <a:solidFill>
                  <a:srgbClr val="381D7B"/>
                </a:solidFill>
              </a:rPr>
            </a:br>
            <a:r>
              <a:rPr lang="en-US" altLang="en-US" sz="2400" dirty="0">
                <a:solidFill>
                  <a:srgbClr val="381D7B"/>
                </a:solidFill>
              </a:rPr>
              <a:t>Cultural Competence so… </a:t>
            </a:r>
            <a:r>
              <a:rPr lang="en-US" altLang="en-US" sz="3200" i="1" dirty="0">
                <a:solidFill>
                  <a:srgbClr val="381D7B"/>
                </a:solidFill>
              </a:rPr>
              <a:t/>
            </a:r>
            <a:br>
              <a:rPr lang="en-US" altLang="en-US" sz="3200" i="1" dirty="0">
                <a:solidFill>
                  <a:srgbClr val="381D7B"/>
                </a:solidFill>
              </a:rPr>
            </a:br>
            <a:r>
              <a:rPr lang="en-US" altLang="en-US" sz="3200" i="1" dirty="0">
                <a:solidFill>
                  <a:srgbClr val="381D7B"/>
                </a:solidFill>
              </a:rPr>
              <a:t>Together, we can move Forward!</a:t>
            </a:r>
          </a:p>
        </p:txBody>
      </p:sp>
      <p:pic>
        <p:nvPicPr>
          <p:cNvPr id="100355" name="Picture 7" descr="Collaboration"/>
          <p:cNvPicPr>
            <a:picLocks noChangeAspect="1" noChangeArrowheads="1"/>
          </p:cNvPicPr>
          <p:nvPr/>
        </p:nvPicPr>
        <p:blipFill>
          <a:blip r:embed="rId3">
            <a:extLst>
              <a:ext uri="{28A0092B-C50C-407E-A947-70E740481C1C}">
                <a14:useLocalDpi xmlns:a14="http://schemas.microsoft.com/office/drawing/2010/main" val="0"/>
              </a:ext>
            </a:extLst>
          </a:blip>
          <a:srcRect t="12122"/>
          <a:stretch>
            <a:fillRect/>
          </a:stretch>
        </p:blipFill>
        <p:spPr bwMode="auto">
          <a:xfrm>
            <a:off x="5329880" y="2773920"/>
            <a:ext cx="3196281" cy="316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6" name="Rectangle 8"/>
          <p:cNvSpPr>
            <a:spLocks noChangeArrowheads="1"/>
          </p:cNvSpPr>
          <p:nvPr/>
        </p:nvSpPr>
        <p:spPr bwMode="auto">
          <a:xfrm>
            <a:off x="1565189" y="3444360"/>
            <a:ext cx="3352800"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30000"/>
              </a:spcBef>
            </a:pPr>
            <a:r>
              <a:rPr lang="en-US" altLang="en-US" b="1" dirty="0">
                <a:solidFill>
                  <a:schemeClr val="accent2"/>
                </a:solidFill>
              </a:rPr>
              <a:t>Celebrate what works!</a:t>
            </a:r>
          </a:p>
          <a:p>
            <a:pPr algn="ctr">
              <a:spcBef>
                <a:spcPct val="30000"/>
              </a:spcBef>
            </a:pPr>
            <a:r>
              <a:rPr lang="en-US" altLang="en-US" dirty="0"/>
              <a:t>What does your agency do or what do you do to effectively work with and serve the diverse groups in your community?</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bwMode="auto">
          <a:xfrm>
            <a:off x="1981200" y="481914"/>
            <a:ext cx="8229600" cy="133452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r>
              <a:rPr lang="en-US" altLang="en-US" sz="3200">
                <a:solidFill>
                  <a:srgbClr val="381D7B"/>
                </a:solidFill>
              </a:rPr>
              <a:t>Ensuring Cultural Competence at the Organizational Level</a:t>
            </a:r>
          </a:p>
        </p:txBody>
      </p:sp>
      <p:sp>
        <p:nvSpPr>
          <p:cNvPr id="106499" name="Rectangle 3"/>
          <p:cNvSpPr>
            <a:spLocks noChangeArrowheads="1"/>
          </p:cNvSpPr>
          <p:nvPr/>
        </p:nvSpPr>
        <p:spPr bwMode="auto">
          <a:xfrm>
            <a:off x="1981200" y="2557463"/>
            <a:ext cx="8229600" cy="302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a:p>
            <a:pPr eaLnBrk="1" hangingPunct="1"/>
            <a:r>
              <a:rPr lang="en-US" altLang="en-US" b="1"/>
              <a:t>Staff Development</a:t>
            </a:r>
            <a:r>
              <a:rPr lang="en-US" altLang="en-US"/>
              <a:t>: An organization's efforts to ensure staff and other service providers have the requisite attitudes, knowledge and skills for delivering culturally-competent services.</a:t>
            </a:r>
          </a:p>
          <a:p>
            <a:pPr eaLnBrk="1" hangingPunct="1"/>
            <a:endParaRPr lang="en-US" altLang="en-US"/>
          </a:p>
          <a:p>
            <a:pPr eaLnBrk="1" hangingPunct="1"/>
            <a:r>
              <a:rPr lang="en-US" altLang="en-US" b="1"/>
              <a:t>Organizational Infrastructure</a:t>
            </a:r>
            <a:r>
              <a:rPr lang="en-US" altLang="en-US"/>
              <a:t>: The organizational resources required to deliver or facilitate delivery of culturally-competent services.</a:t>
            </a:r>
          </a:p>
          <a:p>
            <a:pPr eaLnBrk="1" hangingPunct="1"/>
            <a:endParaRPr lang="en-US" altLang="en-US"/>
          </a:p>
          <a:p>
            <a:pPr eaLnBrk="1" hangingPunct="1"/>
            <a:r>
              <a:rPr lang="en-US" altLang="en-US" b="1"/>
              <a:t>Services/Interventions</a:t>
            </a:r>
            <a:r>
              <a:rPr lang="en-US" altLang="en-US"/>
              <a:t>: The degree to which the organization delivers services in a culturally competent manner.</a:t>
            </a:r>
          </a:p>
          <a:p>
            <a:pPr algn="ctr"/>
            <a:endParaRPr lang="en-US"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idx="4294967295"/>
          </p:nvPr>
        </p:nvSpPr>
        <p:spPr bwMode="auto">
          <a:xfrm>
            <a:off x="1981200" y="1371600"/>
            <a:ext cx="7970838" cy="121920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l"/>
            <a:r>
              <a:rPr lang="en-US" altLang="en-US" sz="3600" dirty="0">
                <a:solidFill>
                  <a:schemeClr val="accent1"/>
                </a:solidFill>
              </a:rPr>
              <a:t>Leading with </a:t>
            </a:r>
            <a:br>
              <a:rPr lang="en-US" altLang="en-US" sz="3600" dirty="0">
                <a:solidFill>
                  <a:schemeClr val="accent1"/>
                </a:solidFill>
              </a:rPr>
            </a:br>
            <a:r>
              <a:rPr lang="en-US" altLang="en-US" sz="3600" dirty="0">
                <a:solidFill>
                  <a:schemeClr val="accent1"/>
                </a:solidFill>
              </a:rPr>
              <a:t>Cultural Intelligence (CQ)</a:t>
            </a:r>
          </a:p>
        </p:txBody>
      </p:sp>
      <p:sp>
        <p:nvSpPr>
          <p:cNvPr id="108547" name="Content Placeholder 2"/>
          <p:cNvSpPr>
            <a:spLocks noGrp="1"/>
          </p:cNvSpPr>
          <p:nvPr>
            <p:ph sz="half" idx="4294967295"/>
          </p:nvPr>
        </p:nvSpPr>
        <p:spPr>
          <a:xfrm>
            <a:off x="2438400" y="2743200"/>
            <a:ext cx="3733800" cy="3124200"/>
          </a:xfrm>
        </p:spPr>
        <p:txBody>
          <a:bodyPr>
            <a:normAutofit fontScale="85000" lnSpcReduction="20000"/>
          </a:bodyPr>
          <a:lstStyle/>
          <a:p>
            <a:r>
              <a:rPr lang="en-US" altLang="en-US" sz="2400"/>
              <a:t>Read (i.e., local paper when you travel) </a:t>
            </a:r>
          </a:p>
          <a:p>
            <a:r>
              <a:rPr lang="en-US" altLang="en-US" sz="2400"/>
              <a:t>Go to the movies / museum</a:t>
            </a:r>
          </a:p>
          <a:p>
            <a:r>
              <a:rPr lang="en-US" altLang="en-US" sz="2400"/>
              <a:t>Eat out</a:t>
            </a:r>
          </a:p>
          <a:p>
            <a:r>
              <a:rPr lang="en-US" altLang="en-US" sz="2400"/>
              <a:t>Learn a new language</a:t>
            </a:r>
          </a:p>
          <a:p>
            <a:r>
              <a:rPr lang="en-US" altLang="en-US" sz="2400"/>
              <a:t>Attend cultural celebrations</a:t>
            </a:r>
          </a:p>
          <a:p>
            <a:r>
              <a:rPr lang="en-US" altLang="en-US" sz="2400"/>
              <a:t>Find a cultural coach</a:t>
            </a:r>
          </a:p>
        </p:txBody>
      </p:sp>
      <p:sp>
        <p:nvSpPr>
          <p:cNvPr id="108548" name="Content Placeholder 3"/>
          <p:cNvSpPr>
            <a:spLocks noGrp="1"/>
          </p:cNvSpPr>
          <p:nvPr>
            <p:ph sz="half" idx="4294967295"/>
          </p:nvPr>
        </p:nvSpPr>
        <p:spPr>
          <a:xfrm>
            <a:off x="6248400" y="2743200"/>
            <a:ext cx="3962400" cy="3200400"/>
          </a:xfrm>
        </p:spPr>
        <p:txBody>
          <a:bodyPr>
            <a:normAutofit fontScale="92500" lnSpcReduction="20000"/>
          </a:bodyPr>
          <a:lstStyle/>
          <a:p>
            <a:r>
              <a:rPr lang="en-US" altLang="en-US" sz="2400"/>
              <a:t>Visit a temple, mosque, church</a:t>
            </a:r>
          </a:p>
          <a:p>
            <a:r>
              <a:rPr lang="en-US" altLang="en-US" sz="2400"/>
              <a:t>Consume a variety of news sources </a:t>
            </a:r>
          </a:p>
          <a:p>
            <a:r>
              <a:rPr lang="en-US" altLang="en-US" sz="2400"/>
              <a:t>Look for culture</a:t>
            </a:r>
          </a:p>
          <a:p>
            <a:r>
              <a:rPr lang="en-US" altLang="en-US" sz="2400"/>
              <a:t>Join a multicultural group</a:t>
            </a:r>
          </a:p>
          <a:p>
            <a:r>
              <a:rPr lang="en-US" altLang="en-US" sz="2400"/>
              <a:t>Take a class</a:t>
            </a:r>
          </a:p>
          <a:p>
            <a:r>
              <a:rPr lang="en-US" altLang="en-US" sz="2400"/>
              <a:t>Create a faith club</a:t>
            </a:r>
          </a:p>
          <a:p>
            <a:pPr>
              <a:buFont typeface="Wingdings" panose="05000000000000000000" pitchFamily="2" charset="2"/>
              <a:buNone/>
            </a:pPr>
            <a:endParaRPr lang="en-US" altLang="en-US" sz="2400"/>
          </a:p>
        </p:txBody>
      </p:sp>
      <p:sp>
        <p:nvSpPr>
          <p:cNvPr id="108549" name="TextBox 4"/>
          <p:cNvSpPr txBox="1">
            <a:spLocks noChangeArrowheads="1"/>
          </p:cNvSpPr>
          <p:nvPr/>
        </p:nvSpPr>
        <p:spPr bwMode="auto">
          <a:xfrm>
            <a:off x="6781800" y="6248401"/>
            <a:ext cx="350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i="1">
                <a:latin typeface="Georgia" panose="02040502050405020303" pitchFamily="18" charset="0"/>
                <a:cs typeface="Arial" panose="020B0604020202020204" pitchFamily="34" charset="0"/>
              </a:rPr>
              <a:t>D. Livermore, 2010</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bwMode="auto">
          <a:xfrm>
            <a:off x="1981200" y="494270"/>
            <a:ext cx="8229600" cy="156313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r>
              <a:rPr lang="en-US" altLang="en-US" dirty="0">
                <a:solidFill>
                  <a:schemeClr val="bg1"/>
                </a:solidFill>
              </a:rPr>
              <a:t>Take Home Messages</a:t>
            </a:r>
            <a:br>
              <a:rPr lang="en-US" altLang="en-US" dirty="0">
                <a:solidFill>
                  <a:schemeClr val="bg1"/>
                </a:solidFill>
              </a:rPr>
            </a:br>
            <a:r>
              <a:rPr lang="en-US" altLang="en-US" sz="2800" i="1" dirty="0">
                <a:solidFill>
                  <a:schemeClr val="bg1"/>
                </a:solidFill>
              </a:rPr>
              <a:t>Cultural Competence = Relationship Building</a:t>
            </a:r>
          </a:p>
        </p:txBody>
      </p:sp>
      <p:sp>
        <p:nvSpPr>
          <p:cNvPr id="110595" name="Rectangle 3"/>
          <p:cNvSpPr>
            <a:spLocks noGrp="1" noChangeArrowheads="1"/>
          </p:cNvSpPr>
          <p:nvPr>
            <p:ph type="body" idx="1"/>
          </p:nvPr>
        </p:nvSpPr>
        <p:spPr>
          <a:xfrm>
            <a:off x="1981200" y="2667001"/>
            <a:ext cx="8229600" cy="3687763"/>
          </a:xfrm>
        </p:spPr>
        <p:txBody>
          <a:bodyPr>
            <a:normAutofit fontScale="92500"/>
          </a:bodyPr>
          <a:lstStyle/>
          <a:p>
            <a:pPr>
              <a:lnSpc>
                <a:spcPct val="80000"/>
              </a:lnSpc>
            </a:pPr>
            <a:r>
              <a:rPr lang="en-US" altLang="en-US" sz="2400"/>
              <a:t>I</a:t>
            </a:r>
            <a:r>
              <a:rPr lang="en-US" altLang="en-US" sz="2400" b="1"/>
              <a:t>NDIVIDUAL</a:t>
            </a:r>
            <a:r>
              <a:rPr lang="en-US" altLang="en-US" sz="2400"/>
              <a:t> - Get to know yourself (worldview, values, cultural identities) so you can better explore the uniqueness of others</a:t>
            </a:r>
          </a:p>
          <a:p>
            <a:pPr>
              <a:lnSpc>
                <a:spcPct val="80000"/>
              </a:lnSpc>
            </a:pPr>
            <a:endParaRPr lang="en-US" altLang="en-US" sz="2400"/>
          </a:p>
          <a:p>
            <a:pPr>
              <a:lnSpc>
                <a:spcPct val="80000"/>
              </a:lnSpc>
            </a:pPr>
            <a:r>
              <a:rPr lang="en-US" altLang="en-US" sz="2400" b="1"/>
              <a:t>ORGANIZATION</a:t>
            </a:r>
            <a:r>
              <a:rPr lang="en-US" altLang="en-US" sz="2400"/>
              <a:t> - Get to know your community (traditions, cultures, norms, practices, beliefs) so your agency can be more in tune with their assets &amp; needs</a:t>
            </a:r>
          </a:p>
          <a:p>
            <a:pPr>
              <a:lnSpc>
                <a:spcPct val="80000"/>
              </a:lnSpc>
            </a:pPr>
            <a:endParaRPr lang="en-US" altLang="en-US" sz="2400"/>
          </a:p>
          <a:p>
            <a:pPr>
              <a:lnSpc>
                <a:spcPct val="80000"/>
              </a:lnSpc>
            </a:pPr>
            <a:r>
              <a:rPr lang="en-US" altLang="en-US" sz="2400" b="1"/>
              <a:t>SYSTEMS</a:t>
            </a:r>
            <a:r>
              <a:rPr lang="en-US" altLang="en-US" sz="2400"/>
              <a:t> – Get to know your agency (culture, mission, values, staff, services, polices, practices, philosophies) so you can better serve the community</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a:spLocks noGrp="1" noChangeArrowheads="1"/>
          </p:cNvSpPr>
          <p:nvPr>
            <p:ph type="body" idx="1"/>
          </p:nvPr>
        </p:nvSpPr>
        <p:spPr>
          <a:xfrm>
            <a:off x="1981200" y="1905000"/>
            <a:ext cx="8229600" cy="914400"/>
          </a:xfrm>
        </p:spPr>
        <p:txBody>
          <a:bodyPr/>
          <a:lstStyle/>
          <a:p>
            <a:pPr algn="ctr">
              <a:buFontTx/>
              <a:buNone/>
            </a:pPr>
            <a:r>
              <a:rPr lang="en-US" altLang="en-US" sz="3800" b="1" dirty="0">
                <a:solidFill>
                  <a:schemeClr val="accent1"/>
                </a:solidFill>
              </a:rPr>
              <a:t>Questions or Comments</a:t>
            </a:r>
            <a:r>
              <a:rPr lang="en-US" altLang="en-US" sz="3800" b="1" dirty="0">
                <a:solidFill>
                  <a:srgbClr val="381D7B"/>
                </a:solidFill>
              </a:rPr>
              <a:t>?</a:t>
            </a:r>
            <a:endParaRPr lang="en-US" altLang="en-US" sz="3800" dirty="0">
              <a:solidFill>
                <a:srgbClr val="381D7B"/>
              </a:solidFill>
            </a:endParaRPr>
          </a:p>
        </p:txBody>
      </p:sp>
      <p:pic>
        <p:nvPicPr>
          <p:cNvPr id="112643" name="Picture 5" descr="MC90035896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8956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Learning objectives </a:t>
            </a:r>
            <a:endParaRPr lang="en-US" dirty="0"/>
          </a:p>
        </p:txBody>
      </p:sp>
      <p:graphicFrame>
        <p:nvGraphicFramePr>
          <p:cNvPr id="3" name="Diagram 2"/>
          <p:cNvGraphicFramePr/>
          <p:nvPr>
            <p:extLst>
              <p:ext uri="{D42A27DB-BD31-4B8C-83A1-F6EECF244321}">
                <p14:modId xmlns:p14="http://schemas.microsoft.com/office/powerpoint/2010/main" val="1766184061"/>
              </p:ext>
            </p:extLst>
          </p:nvPr>
        </p:nvGraphicFramePr>
        <p:xfrm>
          <a:off x="461657" y="2166258"/>
          <a:ext cx="906514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8310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1981200" y="529281"/>
            <a:ext cx="8229600" cy="1126524"/>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Autofit/>
          </a:bodyPr>
          <a:lstStyle/>
          <a:p>
            <a:r>
              <a:rPr lang="en-US" altLang="en-US" dirty="0">
                <a:solidFill>
                  <a:srgbClr val="381D7B"/>
                </a:solidFill>
              </a:rPr>
              <a:t>Take Home Messages</a:t>
            </a:r>
            <a:br>
              <a:rPr lang="en-US" altLang="en-US" dirty="0">
                <a:solidFill>
                  <a:srgbClr val="381D7B"/>
                </a:solidFill>
              </a:rPr>
            </a:br>
            <a:r>
              <a:rPr lang="en-US" altLang="en-US" sz="2800" i="1" dirty="0">
                <a:solidFill>
                  <a:srgbClr val="381D7B"/>
                </a:solidFill>
              </a:rPr>
              <a:t>Cultural Competence = Relationship Building</a:t>
            </a:r>
          </a:p>
        </p:txBody>
      </p:sp>
      <p:sp>
        <p:nvSpPr>
          <p:cNvPr id="17411" name="Rectangle 3"/>
          <p:cNvSpPr>
            <a:spLocks noGrp="1" noChangeArrowheads="1"/>
          </p:cNvSpPr>
          <p:nvPr>
            <p:ph type="body" idx="1"/>
          </p:nvPr>
        </p:nvSpPr>
        <p:spPr>
          <a:xfrm>
            <a:off x="1981200" y="2667001"/>
            <a:ext cx="8229600" cy="3687763"/>
          </a:xfrm>
        </p:spPr>
        <p:txBody>
          <a:bodyPr>
            <a:normAutofit fontScale="92500"/>
          </a:bodyPr>
          <a:lstStyle/>
          <a:p>
            <a:pPr>
              <a:lnSpc>
                <a:spcPct val="80000"/>
              </a:lnSpc>
            </a:pPr>
            <a:r>
              <a:rPr lang="en-US" altLang="en-US" sz="2400"/>
              <a:t>I</a:t>
            </a:r>
            <a:r>
              <a:rPr lang="en-US" altLang="en-US" sz="2400" b="1"/>
              <a:t>NDIVIDUAL</a:t>
            </a:r>
            <a:r>
              <a:rPr lang="en-US" altLang="en-US" sz="2400"/>
              <a:t> - Get to know yourself (worldview, values, cultural identities) so you can better explore the uniqueness of others</a:t>
            </a:r>
          </a:p>
          <a:p>
            <a:pPr>
              <a:lnSpc>
                <a:spcPct val="80000"/>
              </a:lnSpc>
            </a:pPr>
            <a:endParaRPr lang="en-US" altLang="en-US" sz="2400"/>
          </a:p>
          <a:p>
            <a:pPr>
              <a:lnSpc>
                <a:spcPct val="80000"/>
              </a:lnSpc>
            </a:pPr>
            <a:r>
              <a:rPr lang="en-US" altLang="en-US" sz="2400" b="1"/>
              <a:t>ORGANIZATION</a:t>
            </a:r>
            <a:r>
              <a:rPr lang="en-US" altLang="en-US" sz="2400"/>
              <a:t> - Get to know your community (traditions, cultures, norms, practices, beliefs) so your agency can be more in tune with their assets &amp; needs</a:t>
            </a:r>
          </a:p>
          <a:p>
            <a:pPr>
              <a:lnSpc>
                <a:spcPct val="80000"/>
              </a:lnSpc>
            </a:pPr>
            <a:endParaRPr lang="en-US" altLang="en-US" sz="2400"/>
          </a:p>
          <a:p>
            <a:pPr>
              <a:lnSpc>
                <a:spcPct val="80000"/>
              </a:lnSpc>
            </a:pPr>
            <a:r>
              <a:rPr lang="en-US" altLang="en-US" sz="2400" b="1"/>
              <a:t>SYSTEMS</a:t>
            </a:r>
            <a:r>
              <a:rPr lang="en-US" altLang="en-US" sz="2400"/>
              <a:t> – Get to know your agency (culture, mission, values, staff, services, polices, practices, philosophies) so you can better serve the community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4294967295"/>
          </p:nvPr>
        </p:nvSpPr>
        <p:spPr>
          <a:xfrm>
            <a:off x="5257800" y="2057400"/>
            <a:ext cx="5105400" cy="4648200"/>
          </a:xfrm>
        </p:spPr>
        <p:txBody>
          <a:bodyPr>
            <a:normAutofit lnSpcReduction="10000"/>
          </a:bodyPr>
          <a:lstStyle/>
          <a:p>
            <a:pPr eaLnBrk="1" hangingPunct="1">
              <a:buFontTx/>
              <a:buNone/>
            </a:pPr>
            <a:r>
              <a:rPr lang="en-US" altLang="en-US" sz="2700"/>
              <a:t>“… vast structures of behavior, ideas, attitudes, values, habits, beliefs, customs, language, rituals, ceremonies, and practices peculiar to a particular group of people…[that]…provides them with a general design for living and pattern for interpreting reality…”	</a:t>
            </a:r>
            <a:r>
              <a:rPr lang="en-US" altLang="en-US" sz="2000"/>
              <a:t>	</a:t>
            </a:r>
            <a:r>
              <a:rPr lang="en-US" altLang="en-US" sz="1600"/>
              <a:t>Wade Nobel, M.D., TA Partnership (2007)</a:t>
            </a:r>
          </a:p>
        </p:txBody>
      </p:sp>
      <p:sp>
        <p:nvSpPr>
          <p:cNvPr id="23555" name="TextBox 4"/>
          <p:cNvSpPr txBox="1">
            <a:spLocks noChangeArrowheads="1"/>
          </p:cNvSpPr>
          <p:nvPr/>
        </p:nvSpPr>
        <p:spPr bwMode="auto">
          <a:xfrm>
            <a:off x="1828800" y="1371601"/>
            <a:ext cx="7010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000" b="1" dirty="0">
                <a:solidFill>
                  <a:srgbClr val="FF0000"/>
                </a:solidFill>
              </a:rPr>
              <a:t>Culture can be defined as…</a:t>
            </a:r>
          </a:p>
        </p:txBody>
      </p:sp>
      <p:pic>
        <p:nvPicPr>
          <p:cNvPr id="23556" name="Picture 4" descr="Diverse gro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743200"/>
            <a:ext cx="3429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2819400" y="1219200"/>
          <a:ext cx="62484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34" name="Rectangle 2"/>
          <p:cNvSpPr>
            <a:spLocks noGrp="1" noChangeArrowheads="1"/>
          </p:cNvSpPr>
          <p:nvPr>
            <p:ph type="title" idx="4294967295"/>
          </p:nvPr>
        </p:nvSpPr>
        <p:spPr bwMode="auto">
          <a:xfrm>
            <a:off x="1828800" y="3581400"/>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600"/>
              <a:t>Culture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bwMode="auto">
          <a:xfrm>
            <a:off x="1828800" y="1219200"/>
            <a:ext cx="6629400" cy="914400"/>
          </a:xfrm>
          <a:prstGeom prst="rect">
            <a:avLst/>
          </a:prstGeo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l" eaLnBrk="1" hangingPunct="1"/>
            <a:r>
              <a:rPr lang="en-US" altLang="en-US" dirty="0"/>
              <a:t>  </a:t>
            </a:r>
            <a:r>
              <a:rPr lang="en-US" altLang="en-US" dirty="0">
                <a:solidFill>
                  <a:srgbClr val="FF0000"/>
                </a:solidFill>
              </a:rPr>
              <a:t>Cultural Considerations:</a:t>
            </a:r>
          </a:p>
        </p:txBody>
      </p:sp>
      <p:sp>
        <p:nvSpPr>
          <p:cNvPr id="26627" name="Rectangle 3"/>
          <p:cNvSpPr>
            <a:spLocks noGrp="1" noChangeArrowheads="1"/>
          </p:cNvSpPr>
          <p:nvPr>
            <p:ph idx="4294967295"/>
          </p:nvPr>
        </p:nvSpPr>
        <p:spPr>
          <a:xfrm>
            <a:off x="2286000" y="2133600"/>
            <a:ext cx="3733800" cy="4191000"/>
          </a:xfrm>
        </p:spPr>
        <p:txBody>
          <a:bodyPr>
            <a:normAutofit lnSpcReduction="10000"/>
          </a:bodyPr>
          <a:lstStyle/>
          <a:p>
            <a:pPr eaLnBrk="1" hangingPunct="1">
              <a:lnSpc>
                <a:spcPct val="95000"/>
              </a:lnSpc>
              <a:spcBef>
                <a:spcPct val="45000"/>
              </a:spcBef>
              <a:buClr>
                <a:schemeClr val="tx2"/>
              </a:buClr>
              <a:buFont typeface="Wingdings" panose="05000000000000000000" pitchFamily="2" charset="2"/>
              <a:buChar char="v"/>
            </a:pPr>
            <a:r>
              <a:rPr lang="en-US" altLang="en-US" sz="2200" b="1" i="1"/>
              <a:t>Ethnicity</a:t>
            </a:r>
          </a:p>
          <a:p>
            <a:pPr eaLnBrk="1" hangingPunct="1">
              <a:lnSpc>
                <a:spcPct val="95000"/>
              </a:lnSpc>
              <a:spcBef>
                <a:spcPct val="45000"/>
              </a:spcBef>
              <a:buClr>
                <a:schemeClr val="tx2"/>
              </a:buClr>
              <a:buFont typeface="Wingdings" panose="05000000000000000000" pitchFamily="2" charset="2"/>
              <a:buChar char="v"/>
            </a:pPr>
            <a:r>
              <a:rPr lang="en-US" altLang="en-US" sz="2200" b="1" i="1"/>
              <a:t>Race</a:t>
            </a:r>
          </a:p>
          <a:p>
            <a:pPr eaLnBrk="1" hangingPunct="1">
              <a:lnSpc>
                <a:spcPct val="95000"/>
              </a:lnSpc>
              <a:spcBef>
                <a:spcPct val="45000"/>
              </a:spcBef>
              <a:buClr>
                <a:schemeClr val="tx2"/>
              </a:buClr>
              <a:buFont typeface="Wingdings" panose="05000000000000000000" pitchFamily="2" charset="2"/>
              <a:buChar char="v"/>
            </a:pPr>
            <a:r>
              <a:rPr lang="en-US" altLang="en-US" sz="2200" b="1" i="1"/>
              <a:t>Country of Origin</a:t>
            </a:r>
          </a:p>
          <a:p>
            <a:pPr eaLnBrk="1" hangingPunct="1">
              <a:lnSpc>
                <a:spcPct val="95000"/>
              </a:lnSpc>
              <a:spcBef>
                <a:spcPct val="45000"/>
              </a:spcBef>
              <a:buClr>
                <a:schemeClr val="tx2"/>
              </a:buClr>
              <a:buFont typeface="Wingdings" panose="05000000000000000000" pitchFamily="2" charset="2"/>
              <a:buChar char="v"/>
            </a:pPr>
            <a:r>
              <a:rPr lang="en-US" altLang="en-US" sz="2200" b="1" i="1"/>
              <a:t>Gender</a:t>
            </a:r>
          </a:p>
          <a:p>
            <a:pPr eaLnBrk="1" hangingPunct="1">
              <a:lnSpc>
                <a:spcPct val="95000"/>
              </a:lnSpc>
              <a:spcBef>
                <a:spcPct val="45000"/>
              </a:spcBef>
              <a:buClr>
                <a:schemeClr val="tx2"/>
              </a:buClr>
              <a:buFont typeface="Wingdings" panose="05000000000000000000" pitchFamily="2" charset="2"/>
              <a:buChar char="v"/>
            </a:pPr>
            <a:r>
              <a:rPr lang="en-US" altLang="en-US" sz="2200" b="1" i="1"/>
              <a:t>Age</a:t>
            </a:r>
          </a:p>
          <a:p>
            <a:pPr eaLnBrk="1" hangingPunct="1">
              <a:lnSpc>
                <a:spcPct val="95000"/>
              </a:lnSpc>
              <a:spcBef>
                <a:spcPct val="45000"/>
              </a:spcBef>
              <a:buClr>
                <a:schemeClr val="tx2"/>
              </a:buClr>
              <a:buFont typeface="Wingdings" panose="05000000000000000000" pitchFamily="2" charset="2"/>
              <a:buChar char="v"/>
            </a:pPr>
            <a:r>
              <a:rPr lang="en-US" altLang="en-US" sz="2200" b="1" i="1"/>
              <a:t>Socio-economic Status</a:t>
            </a:r>
          </a:p>
          <a:p>
            <a:pPr eaLnBrk="1" hangingPunct="1">
              <a:lnSpc>
                <a:spcPct val="95000"/>
              </a:lnSpc>
              <a:spcBef>
                <a:spcPct val="45000"/>
              </a:spcBef>
              <a:buClr>
                <a:schemeClr val="tx2"/>
              </a:buClr>
              <a:buFont typeface="Wingdings" panose="05000000000000000000" pitchFamily="2" charset="2"/>
              <a:buChar char="v"/>
            </a:pPr>
            <a:r>
              <a:rPr lang="en-US" altLang="en-US" sz="2200" b="1" i="1"/>
              <a:t>Primary Language</a:t>
            </a:r>
          </a:p>
          <a:p>
            <a:pPr eaLnBrk="1" hangingPunct="1">
              <a:lnSpc>
                <a:spcPct val="95000"/>
              </a:lnSpc>
              <a:spcBef>
                <a:spcPct val="45000"/>
              </a:spcBef>
              <a:buClr>
                <a:schemeClr val="tx2"/>
              </a:buClr>
              <a:buFont typeface="Wingdings" panose="05000000000000000000" pitchFamily="2" charset="2"/>
              <a:buChar char="v"/>
            </a:pPr>
            <a:r>
              <a:rPr lang="en-US" altLang="en-US" sz="2200" b="1" i="1"/>
              <a:t>English Proficiency</a:t>
            </a:r>
            <a:endParaRPr lang="en-US" altLang="en-US" sz="2200" b="1"/>
          </a:p>
        </p:txBody>
      </p:sp>
      <p:sp>
        <p:nvSpPr>
          <p:cNvPr id="26628" name="Text Box 4"/>
          <p:cNvSpPr txBox="1">
            <a:spLocks noChangeArrowheads="1"/>
          </p:cNvSpPr>
          <p:nvPr/>
        </p:nvSpPr>
        <p:spPr bwMode="auto">
          <a:xfrm>
            <a:off x="6172200" y="2133600"/>
            <a:ext cx="4267200"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05000"/>
              </a:lnSpc>
              <a:spcBef>
                <a:spcPct val="45000"/>
              </a:spcBef>
              <a:buClr>
                <a:schemeClr val="tx2"/>
              </a:buClr>
              <a:buSzPct val="95000"/>
              <a:buFont typeface="Wingdings" panose="05000000000000000000" pitchFamily="2" charset="2"/>
              <a:buChar char="v"/>
            </a:pPr>
            <a:r>
              <a:rPr lang="en-US" altLang="en-US" sz="2000" b="1" i="1">
                <a:cs typeface="Arial" panose="020B0604020202020204" pitchFamily="34" charset="0"/>
              </a:rPr>
              <a:t>Spirituality / Religion</a:t>
            </a:r>
          </a:p>
          <a:p>
            <a:pPr eaLnBrk="1" hangingPunct="1">
              <a:lnSpc>
                <a:spcPct val="105000"/>
              </a:lnSpc>
              <a:spcBef>
                <a:spcPct val="45000"/>
              </a:spcBef>
              <a:buClr>
                <a:schemeClr val="tx2"/>
              </a:buClr>
              <a:buSzPct val="95000"/>
              <a:buFont typeface="Wingdings" panose="05000000000000000000" pitchFamily="2" charset="2"/>
              <a:buChar char="v"/>
            </a:pPr>
            <a:r>
              <a:rPr lang="en-US" altLang="en-US" sz="2000" b="1" i="1">
                <a:cs typeface="Arial" panose="020B0604020202020204" pitchFamily="34" charset="0"/>
              </a:rPr>
              <a:t>Literacy Level</a:t>
            </a:r>
          </a:p>
          <a:p>
            <a:pPr eaLnBrk="1" hangingPunct="1">
              <a:lnSpc>
                <a:spcPct val="105000"/>
              </a:lnSpc>
              <a:spcBef>
                <a:spcPct val="45000"/>
              </a:spcBef>
              <a:buClr>
                <a:schemeClr val="tx2"/>
              </a:buClr>
              <a:buSzPct val="95000"/>
              <a:buFont typeface="Wingdings" panose="05000000000000000000" pitchFamily="2" charset="2"/>
              <a:buChar char="v"/>
            </a:pPr>
            <a:r>
              <a:rPr lang="en-US" altLang="en-US" sz="2000" b="1" i="1">
                <a:cs typeface="Arial" panose="020B0604020202020204" pitchFamily="34" charset="0"/>
              </a:rPr>
              <a:t>Sexual Orientation</a:t>
            </a:r>
          </a:p>
          <a:p>
            <a:pPr eaLnBrk="1" hangingPunct="1">
              <a:lnSpc>
                <a:spcPct val="105000"/>
              </a:lnSpc>
              <a:spcBef>
                <a:spcPct val="45000"/>
              </a:spcBef>
              <a:buClr>
                <a:schemeClr val="tx2"/>
              </a:buClr>
              <a:buSzPct val="95000"/>
              <a:buFont typeface="Wingdings" panose="05000000000000000000" pitchFamily="2" charset="2"/>
              <a:buChar char="v"/>
            </a:pPr>
            <a:r>
              <a:rPr lang="en-US" altLang="en-US" sz="2000" b="1" i="1">
                <a:cs typeface="Arial" panose="020B0604020202020204" pitchFamily="34" charset="0"/>
              </a:rPr>
              <a:t>Employment</a:t>
            </a:r>
          </a:p>
          <a:p>
            <a:pPr eaLnBrk="1" hangingPunct="1">
              <a:lnSpc>
                <a:spcPct val="105000"/>
              </a:lnSpc>
              <a:spcBef>
                <a:spcPct val="45000"/>
              </a:spcBef>
              <a:buClr>
                <a:schemeClr val="tx2"/>
              </a:buClr>
              <a:buSzPct val="95000"/>
              <a:buFont typeface="Wingdings" panose="05000000000000000000" pitchFamily="2" charset="2"/>
              <a:buChar char="v"/>
            </a:pPr>
            <a:r>
              <a:rPr lang="en-US" altLang="en-US" sz="2000" b="1" i="1">
                <a:cs typeface="Arial" panose="020B0604020202020204" pitchFamily="34" charset="0"/>
              </a:rPr>
              <a:t>Geographic Location</a:t>
            </a:r>
          </a:p>
          <a:p>
            <a:pPr eaLnBrk="1" hangingPunct="1">
              <a:lnSpc>
                <a:spcPct val="105000"/>
              </a:lnSpc>
              <a:spcBef>
                <a:spcPct val="45000"/>
              </a:spcBef>
              <a:buClr>
                <a:schemeClr val="tx2"/>
              </a:buClr>
              <a:buSzPct val="95000"/>
              <a:buFont typeface="Wingdings" panose="05000000000000000000" pitchFamily="2" charset="2"/>
              <a:buChar char="v"/>
            </a:pPr>
            <a:r>
              <a:rPr lang="en-US" altLang="en-US" sz="2000" b="1" i="1">
                <a:cs typeface="Arial" panose="020B0604020202020204" pitchFamily="34" charset="0"/>
              </a:rPr>
              <a:t>Physical Ability/Limitations</a:t>
            </a:r>
          </a:p>
          <a:p>
            <a:pPr eaLnBrk="1" hangingPunct="1">
              <a:lnSpc>
                <a:spcPct val="105000"/>
              </a:lnSpc>
              <a:spcBef>
                <a:spcPct val="45000"/>
              </a:spcBef>
              <a:buClr>
                <a:schemeClr val="tx2"/>
              </a:buClr>
              <a:buSzPct val="95000"/>
              <a:buFont typeface="Wingdings" panose="05000000000000000000" pitchFamily="2" charset="2"/>
              <a:buChar char="v"/>
            </a:pPr>
            <a:r>
              <a:rPr lang="en-US" altLang="en-US" sz="2000" b="1" i="1">
                <a:cs typeface="Arial" panose="020B0604020202020204" pitchFamily="34" charset="0"/>
              </a:rPr>
              <a:t>Immigration Status</a:t>
            </a:r>
          </a:p>
          <a:p>
            <a:pPr eaLnBrk="1" hangingPunct="1">
              <a:lnSpc>
                <a:spcPct val="105000"/>
              </a:lnSpc>
              <a:spcBef>
                <a:spcPct val="45000"/>
              </a:spcBef>
              <a:buClr>
                <a:schemeClr val="tx2"/>
              </a:buClr>
              <a:buSzPct val="95000"/>
              <a:buFont typeface="Wingdings" panose="05000000000000000000" pitchFamily="2" charset="2"/>
              <a:buChar char="v"/>
            </a:pPr>
            <a:r>
              <a:rPr lang="en-US" altLang="en-US" sz="2000" b="1" i="1">
                <a:cs typeface="Arial" panose="020B0604020202020204" pitchFamily="34" charset="0"/>
              </a:rPr>
              <a:t>Criminal Justice Involvement</a:t>
            </a:r>
          </a:p>
          <a:p>
            <a:pPr eaLnBrk="1" hangingPunct="1">
              <a:lnSpc>
                <a:spcPct val="105000"/>
              </a:lnSpc>
              <a:spcBef>
                <a:spcPct val="45000"/>
              </a:spcBef>
              <a:buClr>
                <a:schemeClr val="tx2"/>
              </a:buClr>
              <a:buSzPct val="95000"/>
              <a:buFont typeface="Wingdings" panose="05000000000000000000" pitchFamily="2" charset="2"/>
              <a:buChar char="v"/>
            </a:pPr>
            <a:r>
              <a:rPr lang="en-US" altLang="en-US" sz="2000" b="1" i="1">
                <a:cs typeface="Arial" panose="020B0604020202020204" pitchFamily="34" charset="0"/>
              </a:rPr>
              <a:t>Political  Climate</a:t>
            </a:r>
          </a:p>
          <a:p>
            <a:pPr eaLnBrk="1" hangingPunct="1">
              <a:spcBef>
                <a:spcPct val="0"/>
              </a:spcBef>
              <a:buFontTx/>
              <a:buNone/>
            </a:pPr>
            <a:endParaRPr lang="en-US" altLang="en-US" sz="2000" b="1" i="1">
              <a:cs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099961371"/>
              </p:ext>
            </p:extLst>
          </p:nvPr>
        </p:nvGraphicFramePr>
        <p:xfrm>
          <a:off x="1752600" y="228600"/>
          <a:ext cx="8763000" cy="6444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 name="ARTICULATE_SLIDE_NAV" val="17"/>
  <p:tag name="ARTICULATE_SLIDE_GUID" val="4ce99425-058e-4386-88a8-2c2f85262272"/>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gmg\LOCALS~1\Temp\articulate\presenter\imgtemp\qgvLOD38_files\slide0001_image001.png"/>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ACECE1E4-636E-48DB-87ED-4A76DC9337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270</TotalTime>
  <Words>2135</Words>
  <Application>Microsoft Office PowerPoint</Application>
  <PresentationFormat>Widescreen</PresentationFormat>
  <Paragraphs>271</Paragraphs>
  <Slides>37</Slides>
  <Notes>36</Notes>
  <HiddenSlides>0</HiddenSlides>
  <MMClips>0</MMClips>
  <ScaleCrop>false</ScaleCrop>
  <HeadingPairs>
    <vt:vector size="10"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37</vt:i4>
      </vt:variant>
      <vt:variant>
        <vt:lpstr>Custom Shows</vt:lpstr>
      </vt:variant>
      <vt:variant>
        <vt:i4>1</vt:i4>
      </vt:variant>
    </vt:vector>
  </HeadingPairs>
  <TitlesOfParts>
    <vt:vector size="52" baseType="lpstr">
      <vt:lpstr>Arial</vt:lpstr>
      <vt:lpstr>Arial Black</vt:lpstr>
      <vt:lpstr>Calibri</vt:lpstr>
      <vt:lpstr>Calisto MT</vt:lpstr>
      <vt:lpstr>Candara</vt:lpstr>
      <vt:lpstr>Century Gothic</vt:lpstr>
      <vt:lpstr>Georgia</vt:lpstr>
      <vt:lpstr>Tahoma</vt:lpstr>
      <vt:lpstr>Times New Roman</vt:lpstr>
      <vt:lpstr>Verdana</vt:lpstr>
      <vt:lpstr>Wingdings</vt:lpstr>
      <vt:lpstr>Wingdings 2</vt:lpstr>
      <vt:lpstr>Quotable</vt:lpstr>
      <vt:lpstr>Chart</vt:lpstr>
      <vt:lpstr>Step-By-Step Cultural Sensitivity Recovery and Resiliency Training Program</vt:lpstr>
      <vt:lpstr>Developing culturally competent services</vt:lpstr>
      <vt:lpstr>Honoring Diversity:  “Stand If…” Activity</vt:lpstr>
      <vt:lpstr>Learning objectives </vt:lpstr>
      <vt:lpstr>Take Home Messages Cultural Competence = Relationship Building</vt:lpstr>
      <vt:lpstr>PowerPoint Presentation</vt:lpstr>
      <vt:lpstr>Culture</vt:lpstr>
      <vt:lpstr>  Cultural Considerations:</vt:lpstr>
      <vt:lpstr>PowerPoint Presentation</vt:lpstr>
      <vt:lpstr>You as a Culturally Diverse Entity</vt:lpstr>
      <vt:lpstr>What if…</vt:lpstr>
      <vt:lpstr>Culture Shapes Worldview</vt:lpstr>
      <vt:lpstr>PowerPoint Presentation</vt:lpstr>
      <vt:lpstr>Cultural Differences = Culture Clash?</vt:lpstr>
      <vt:lpstr>Creating Prejudice:  How we learn to discriminate </vt:lpstr>
      <vt:lpstr>PowerPoint Presentation</vt:lpstr>
      <vt:lpstr>Discussion about Video</vt:lpstr>
      <vt:lpstr>Cross-cultural Interactions</vt:lpstr>
      <vt:lpstr>Breaking the Cycle by  Becoming More Mindful</vt:lpstr>
      <vt:lpstr>Reducing the Impact of Stereotyping</vt:lpstr>
      <vt:lpstr>How does Cultural Competence relate to your work?</vt:lpstr>
      <vt:lpstr>Common Critiques of Cultural Competency</vt:lpstr>
      <vt:lpstr>PowerPoint Presentation</vt:lpstr>
      <vt:lpstr>Cultural competence enables an agency to… </vt:lpstr>
      <vt:lpstr>What is Cultural Competence?</vt:lpstr>
      <vt:lpstr>PowerPoint Presentation</vt:lpstr>
      <vt:lpstr>Elements of Cultural Competence</vt:lpstr>
      <vt:lpstr>PowerPoint Presentation</vt:lpstr>
      <vt:lpstr>PowerPoint Presentation</vt:lpstr>
      <vt:lpstr> PATH TO CULTURAL COMPETENCY</vt:lpstr>
      <vt:lpstr>We all need Cultural Competence</vt:lpstr>
      <vt:lpstr>Key Elements of Culturally Competent Organizations and their Staff </vt:lpstr>
      <vt:lpstr>Exploring Strategies to Enhance   Cultural Competence so…  Together, we can move Forward!</vt:lpstr>
      <vt:lpstr>Ensuring Cultural Competence at the Organizational Level</vt:lpstr>
      <vt:lpstr>Leading with  Cultural Intelligence (CQ)</vt:lpstr>
      <vt:lpstr>Take Home Messages Cultural Competence = Relationship Building</vt:lpstr>
      <vt:lpstr>PowerPoint Presentation</vt:lpstr>
      <vt:lpstr>Cultural Sensitivity and Diversity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 sensitivity recovery and resiliency</dc:title>
  <dc:creator>Janice Penn</dc:creator>
  <cp:lastModifiedBy>Janice Penn</cp:lastModifiedBy>
  <cp:revision>27</cp:revision>
  <dcterms:created xsi:type="dcterms:W3CDTF">2016-06-20T00:00:18Z</dcterms:created>
  <dcterms:modified xsi:type="dcterms:W3CDTF">2016-06-30T16:42:17Z</dcterms:modified>
</cp:coreProperties>
</file>