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notesMasterIdLst>
    <p:notesMasterId r:id="rId40"/>
  </p:notesMasterIdLst>
  <p:sldIdLst>
    <p:sldId id="256" r:id="rId2"/>
    <p:sldId id="257" r:id="rId3"/>
    <p:sldId id="269" r:id="rId4"/>
    <p:sldId id="274" r:id="rId5"/>
    <p:sldId id="273" r:id="rId6"/>
    <p:sldId id="260" r:id="rId7"/>
    <p:sldId id="262" r:id="rId8"/>
    <p:sldId id="263" r:id="rId9"/>
    <p:sldId id="264" r:id="rId10"/>
    <p:sldId id="265" r:id="rId11"/>
    <p:sldId id="261" r:id="rId12"/>
    <p:sldId id="267" r:id="rId13"/>
    <p:sldId id="268" r:id="rId14"/>
    <p:sldId id="266" r:id="rId15"/>
    <p:sldId id="259" r:id="rId16"/>
    <p:sldId id="270" r:id="rId17"/>
    <p:sldId id="272" r:id="rId18"/>
    <p:sldId id="275" r:id="rId19"/>
    <p:sldId id="276" r:id="rId20"/>
    <p:sldId id="277" r:id="rId21"/>
    <p:sldId id="278" r:id="rId22"/>
    <p:sldId id="294" r:id="rId23"/>
    <p:sldId id="279" r:id="rId24"/>
    <p:sldId id="280" r:id="rId25"/>
    <p:sldId id="281" r:id="rId26"/>
    <p:sldId id="282" r:id="rId27"/>
    <p:sldId id="295" r:id="rId28"/>
    <p:sldId id="283" r:id="rId29"/>
    <p:sldId id="284" r:id="rId30"/>
    <p:sldId id="285" r:id="rId31"/>
    <p:sldId id="286" r:id="rId32"/>
    <p:sldId id="296" r:id="rId33"/>
    <p:sldId id="287" r:id="rId34"/>
    <p:sldId id="288" r:id="rId35"/>
    <p:sldId id="289" r:id="rId36"/>
    <p:sldId id="290" r:id="rId37"/>
    <p:sldId id="297" r:id="rId38"/>
    <p:sldId id="293" r:id="rId39"/>
  </p:sldIdLst>
  <p:sldSz cx="12192000" cy="6858000"/>
  <p:notesSz cx="6858000" cy="9144000"/>
  <p:custShowLst>
    <p:custShow name="Module One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4"/>
        <p:sld r:id="rId25"/>
        <p:sld r:id="rId26"/>
        <p:sld r:id="rId27"/>
        <p:sld r:id="rId29"/>
        <p:sld r:id="rId30"/>
        <p:sld r:id="rId31"/>
        <p:sld r:id="rId32"/>
        <p:sld r:id="rId34"/>
        <p:sld r:id="rId35"/>
        <p:sld r:id="rId36"/>
        <p:sld r:id="rId3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E2947-1CA5-4706-813F-F6D4519AF48F}" type="doc">
      <dgm:prSet loTypeId="urn:microsoft.com/office/officeart/2009/3/layout/SnapshotPictureList" loCatId="picture" qsTypeId="urn:microsoft.com/office/officeart/2005/8/quickstyle/3d4" qsCatId="3D" csTypeId="urn:microsoft.com/office/officeart/2005/8/colors/accent1_2" csCatId="accent1" phldr="1"/>
      <dgm:spPr/>
    </dgm:pt>
    <dgm:pt modelId="{B9A075EA-A971-44CD-8083-F5A8EB57BF4C}">
      <dgm:prSet phldrT="[Text]" phldr="1"/>
      <dgm:spPr/>
      <dgm:t>
        <a:bodyPr/>
        <a:lstStyle/>
        <a:p>
          <a:endParaRPr lang="en-US" dirty="0"/>
        </a:p>
      </dgm:t>
    </dgm:pt>
    <dgm:pt modelId="{8BE02144-B1A3-49BA-8A07-C5DD06BD8D27}" type="parTrans" cxnId="{E92386B5-00F8-47D8-8E19-CBB3F0DAAF75}">
      <dgm:prSet/>
      <dgm:spPr/>
      <dgm:t>
        <a:bodyPr/>
        <a:lstStyle/>
        <a:p>
          <a:endParaRPr lang="en-US"/>
        </a:p>
      </dgm:t>
    </dgm:pt>
    <dgm:pt modelId="{FEE5D9C5-216B-4AF6-8BDB-86DDB9DDE861}" type="sibTrans" cxnId="{E92386B5-00F8-47D8-8E19-CBB3F0DAAF75}">
      <dgm:prSet/>
      <dgm:spPr/>
      <dgm:t>
        <a:bodyPr/>
        <a:lstStyle/>
        <a:p>
          <a:endParaRPr lang="en-US"/>
        </a:p>
      </dgm:t>
    </dgm:pt>
    <dgm:pt modelId="{D5B149D1-6926-46BB-B975-8E93A64C637F}" type="pres">
      <dgm:prSet presAssocID="{4A0E2947-1CA5-4706-813F-F6D4519AF48F}" presName="Name0" presStyleCnt="0">
        <dgm:presLayoutVars>
          <dgm:chMax/>
          <dgm:chPref/>
          <dgm:dir/>
          <dgm:animLvl val="lvl"/>
        </dgm:presLayoutVars>
      </dgm:prSet>
      <dgm:spPr/>
    </dgm:pt>
    <dgm:pt modelId="{1AB72F36-22D5-41CB-A76B-70D0D8594ECB}" type="pres">
      <dgm:prSet presAssocID="{B9A075EA-A971-44CD-8083-F5A8EB57BF4C}" presName="composite" presStyleCnt="0"/>
      <dgm:spPr/>
    </dgm:pt>
    <dgm:pt modelId="{9BC4A13F-D048-4788-8F9E-86534D6EF28E}" type="pres">
      <dgm:prSet presAssocID="{B9A075EA-A971-44CD-8083-F5A8EB57BF4C}" presName="ParentAccentShape" presStyleLbl="trBgShp" presStyleIdx="0" presStyleCnt="1"/>
      <dgm:spPr/>
    </dgm:pt>
    <dgm:pt modelId="{265A55DE-D895-4A74-BE26-4C7EF11CBD21}" type="pres">
      <dgm:prSet presAssocID="{B9A075EA-A971-44CD-8083-F5A8EB57BF4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1E44DDD-965A-4E37-B2BE-E1E28EDE027E}" type="pres">
      <dgm:prSet presAssocID="{B9A075EA-A971-44CD-8083-F5A8EB57BF4C}" presName="ChildText" presStyleLbl="revTx" presStyleIdx="1" presStyleCnt="2">
        <dgm:presLayoutVars>
          <dgm:chMax val="0"/>
          <dgm:chPref val="0"/>
        </dgm:presLayoutVars>
      </dgm:prSet>
      <dgm:spPr/>
    </dgm:pt>
    <dgm:pt modelId="{B0B93E59-6289-4E90-9F58-EA610F1D099F}" type="pres">
      <dgm:prSet presAssocID="{B9A075EA-A971-44CD-8083-F5A8EB57BF4C}" presName="ChildAccentShape" presStyleLbl="trBgShp" presStyleIdx="0" presStyleCnt="1"/>
      <dgm:spPr/>
    </dgm:pt>
    <dgm:pt modelId="{C85FD427-AB24-482D-811B-BB417A9100F6}" type="pres">
      <dgm:prSet presAssocID="{B9A075EA-A971-44CD-8083-F5A8EB57BF4C}" presName="Image" presStyleLbl="alignImgPlace1" presStyleIdx="0" presStyleCnt="1" custScaleX="176817" custScaleY="361206" custLinFactNeighborX="79816" custLinFactNeighborY="-28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2000" r="-52000"/>
          </a:stretch>
        </a:blipFill>
        <a:effectLst>
          <a:outerShdw blurRad="787400" dist="914400" dir="5400000" sx="139000" sy="139000" algn="ctr" rotWithShape="0">
            <a:schemeClr val="accent3">
              <a:lumMod val="40000"/>
              <a:lumOff val="60000"/>
              <a:alpha val="72000"/>
            </a:schemeClr>
          </a:outerShdw>
          <a:reflection stA="45000" endPos="71000" dist="50800" dir="5400000" sy="-100000" algn="bl" rotWithShape="0"/>
          <a:softEdge rad="127000"/>
        </a:effectLst>
      </dgm:spPr>
    </dgm:pt>
  </dgm:ptLst>
  <dgm:cxnLst>
    <dgm:cxn modelId="{08EF3139-9DCE-4A9A-B44C-504524782684}" type="presOf" srcId="{4A0E2947-1CA5-4706-813F-F6D4519AF48F}" destId="{D5B149D1-6926-46BB-B975-8E93A64C637F}" srcOrd="0" destOrd="0" presId="urn:microsoft.com/office/officeart/2009/3/layout/SnapshotPictureList"/>
    <dgm:cxn modelId="{E92386B5-00F8-47D8-8E19-CBB3F0DAAF75}" srcId="{4A0E2947-1CA5-4706-813F-F6D4519AF48F}" destId="{B9A075EA-A971-44CD-8083-F5A8EB57BF4C}" srcOrd="0" destOrd="0" parTransId="{8BE02144-B1A3-49BA-8A07-C5DD06BD8D27}" sibTransId="{FEE5D9C5-216B-4AF6-8BDB-86DDB9DDE861}"/>
    <dgm:cxn modelId="{0FF068E4-EE41-4223-BF0B-0A729667F940}" type="presOf" srcId="{B9A075EA-A971-44CD-8083-F5A8EB57BF4C}" destId="{265A55DE-D895-4A74-BE26-4C7EF11CBD21}" srcOrd="0" destOrd="0" presId="urn:microsoft.com/office/officeart/2009/3/layout/SnapshotPictureList"/>
    <dgm:cxn modelId="{C7DE6523-FB91-419B-B46D-A537E1F1F215}" type="presParOf" srcId="{D5B149D1-6926-46BB-B975-8E93A64C637F}" destId="{1AB72F36-22D5-41CB-A76B-70D0D8594ECB}" srcOrd="0" destOrd="0" presId="urn:microsoft.com/office/officeart/2009/3/layout/SnapshotPictureList"/>
    <dgm:cxn modelId="{B2461769-21A3-4409-A3F4-38014B06B053}" type="presParOf" srcId="{1AB72F36-22D5-41CB-A76B-70D0D8594ECB}" destId="{9BC4A13F-D048-4788-8F9E-86534D6EF28E}" srcOrd="0" destOrd="0" presId="urn:microsoft.com/office/officeart/2009/3/layout/SnapshotPictureList"/>
    <dgm:cxn modelId="{310BCF1B-E273-425C-80E3-8506194F9E72}" type="presParOf" srcId="{1AB72F36-22D5-41CB-A76B-70D0D8594ECB}" destId="{265A55DE-D895-4A74-BE26-4C7EF11CBD21}" srcOrd="1" destOrd="0" presId="urn:microsoft.com/office/officeart/2009/3/layout/SnapshotPictureList"/>
    <dgm:cxn modelId="{7A8AB535-87C7-4E7C-8962-7A671042C212}" type="presParOf" srcId="{1AB72F36-22D5-41CB-A76B-70D0D8594ECB}" destId="{31E44DDD-965A-4E37-B2BE-E1E28EDE027E}" srcOrd="2" destOrd="0" presId="urn:microsoft.com/office/officeart/2009/3/layout/SnapshotPictureList"/>
    <dgm:cxn modelId="{2F146C4A-7F22-4ED5-B21A-53CA0C716614}" type="presParOf" srcId="{1AB72F36-22D5-41CB-A76B-70D0D8594ECB}" destId="{B0B93E59-6289-4E90-9F58-EA610F1D099F}" srcOrd="3" destOrd="0" presId="urn:microsoft.com/office/officeart/2009/3/layout/SnapshotPictureList"/>
    <dgm:cxn modelId="{7F2E3025-5797-41D9-ABB7-7782BDC0D98B}" type="presParOf" srcId="{1AB72F36-22D5-41CB-A76B-70D0D8594ECB}" destId="{C85FD427-AB24-482D-811B-BB417A9100F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DC8B8-38FA-406C-8CF5-9D95DA8857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0D8F3-CBCB-4B31-AC6B-87CB4C94A6A5}">
      <dgm:prSet/>
      <dgm:spPr/>
      <dgm:t>
        <a:bodyPr/>
        <a:lstStyle/>
        <a:p>
          <a:pPr algn="ctr"/>
          <a:r>
            <a:rPr lang="en-US" i="1" dirty="0"/>
            <a:t>YOUR SCORE for MODULE ONE</a:t>
          </a:r>
        </a:p>
        <a:p>
          <a:pPr algn="ctr"/>
          <a:r>
            <a:rPr lang="en-US" i="1" dirty="0"/>
            <a:t>CHALLENGE QUESTIONS</a:t>
          </a:r>
          <a:br>
            <a:rPr lang="en-US" dirty="0"/>
          </a:br>
          <a:endParaRPr lang="en-US" dirty="0"/>
        </a:p>
      </dgm:t>
    </dgm:pt>
    <dgm:pt modelId="{9A6D7D72-3646-4FD4-B0DD-4E6AC1ACFA0E}" type="parTrans" cxnId="{D6B258FD-778D-4705-8124-B78C9144E0CB}">
      <dgm:prSet/>
      <dgm:spPr/>
      <dgm:t>
        <a:bodyPr/>
        <a:lstStyle/>
        <a:p>
          <a:endParaRPr lang="en-US"/>
        </a:p>
      </dgm:t>
    </dgm:pt>
    <dgm:pt modelId="{1D84FDE3-B78B-4A27-89D0-54FB82FA0801}" type="sibTrans" cxnId="{D6B258FD-778D-4705-8124-B78C9144E0CB}">
      <dgm:prSet/>
      <dgm:spPr/>
      <dgm:t>
        <a:bodyPr/>
        <a:lstStyle/>
        <a:p>
          <a:endParaRPr lang="en-US"/>
        </a:p>
      </dgm:t>
    </dgm:pt>
    <dgm:pt modelId="{94ACCE04-C6C7-48C5-A86E-0D495566294F}" type="pres">
      <dgm:prSet presAssocID="{8DBDC8B8-38FA-406C-8CF5-9D95DA885767}" presName="linear" presStyleCnt="0">
        <dgm:presLayoutVars>
          <dgm:animLvl val="lvl"/>
          <dgm:resizeHandles val="exact"/>
        </dgm:presLayoutVars>
      </dgm:prSet>
      <dgm:spPr/>
    </dgm:pt>
    <dgm:pt modelId="{DB467752-1026-40D9-86B6-B9805C2E5B6C}" type="pres">
      <dgm:prSet presAssocID="{C690D8F3-CBCB-4B31-AC6B-87CB4C94A6A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144D133-958C-4452-9909-B7A1E41C46B0}" type="presOf" srcId="{C690D8F3-CBCB-4B31-AC6B-87CB4C94A6A5}" destId="{DB467752-1026-40D9-86B6-B9805C2E5B6C}" srcOrd="0" destOrd="0" presId="urn:microsoft.com/office/officeart/2005/8/layout/vList2"/>
    <dgm:cxn modelId="{BFC86944-A989-4EE4-8704-91D59964E09F}" type="presOf" srcId="{8DBDC8B8-38FA-406C-8CF5-9D95DA885767}" destId="{94ACCE04-C6C7-48C5-A86E-0D495566294F}" srcOrd="0" destOrd="0" presId="urn:microsoft.com/office/officeart/2005/8/layout/vList2"/>
    <dgm:cxn modelId="{D6B258FD-778D-4705-8124-B78C9144E0CB}" srcId="{8DBDC8B8-38FA-406C-8CF5-9D95DA885767}" destId="{C690D8F3-CBCB-4B31-AC6B-87CB4C94A6A5}" srcOrd="0" destOrd="0" parTransId="{9A6D7D72-3646-4FD4-B0DD-4E6AC1ACFA0E}" sibTransId="{1D84FDE3-B78B-4A27-89D0-54FB82FA0801}"/>
    <dgm:cxn modelId="{E3010D82-7D5A-43BD-81BA-D6F4925F957A}" type="presParOf" srcId="{94ACCE04-C6C7-48C5-A86E-0D495566294F}" destId="{DB467752-1026-40D9-86B6-B9805C2E5B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4A13F-D048-4788-8F9E-86534D6EF28E}">
      <dsp:nvSpPr>
        <dsp:cNvPr id="0" name=""/>
        <dsp:cNvSpPr/>
      </dsp:nvSpPr>
      <dsp:spPr>
        <a:xfrm>
          <a:off x="479529" y="758624"/>
          <a:ext cx="785286" cy="55881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FD427-AB24-482D-811B-BB417A9100F6}">
      <dsp:nvSpPr>
        <dsp:cNvPr id="0" name=""/>
        <dsp:cNvSpPr/>
      </dsp:nvSpPr>
      <dsp:spPr>
        <a:xfrm>
          <a:off x="542156" y="0"/>
          <a:ext cx="1335132" cy="19093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2000" r="-52000"/>
          </a:stretch>
        </a:blipFill>
        <a:ln>
          <a:noFill/>
        </a:ln>
        <a:effectLst>
          <a:outerShdw blurRad="787400" dist="914400" dir="5400000" sx="139000" sy="139000" algn="ctr" rotWithShape="0">
            <a:schemeClr val="accent3">
              <a:lumMod val="40000"/>
              <a:lumOff val="60000"/>
              <a:alpha val="72000"/>
            </a:schemeClr>
          </a:outerShdw>
          <a:reflection stA="45000" endPos="71000" dist="50800" dir="5400000" sy="-100000" algn="bl" rotWithShape="0"/>
          <a:softEdge rad="127000"/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A55DE-D895-4A74-BE26-4C7EF11CBD21}">
      <dsp:nvSpPr>
        <dsp:cNvPr id="0" name=""/>
        <dsp:cNvSpPr/>
      </dsp:nvSpPr>
      <dsp:spPr>
        <a:xfrm>
          <a:off x="510230" y="1220447"/>
          <a:ext cx="724391" cy="66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10230" y="1220447"/>
        <a:ext cx="724391" cy="66332"/>
      </dsp:txXfrm>
    </dsp:sp>
    <dsp:sp modelId="{31E44DDD-965A-4E37-B2BE-E1E28EDE027E}">
      <dsp:nvSpPr>
        <dsp:cNvPr id="0" name=""/>
        <dsp:cNvSpPr/>
      </dsp:nvSpPr>
      <dsp:spPr>
        <a:xfrm>
          <a:off x="1296785" y="758624"/>
          <a:ext cx="359024" cy="558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67752-1026-40D9-86B6-B9805C2E5B6C}">
      <dsp:nvSpPr>
        <dsp:cNvPr id="0" name=""/>
        <dsp:cNvSpPr/>
      </dsp:nvSpPr>
      <dsp:spPr>
        <a:xfrm>
          <a:off x="0" y="4537"/>
          <a:ext cx="9601196" cy="137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YOUR SCORE for MODULE ONE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CHALLENGE QUESTIONS</a:t>
          </a:r>
          <a:br>
            <a:rPr lang="en-US" sz="2400" kern="1200" dirty="0"/>
          </a:br>
          <a:endParaRPr lang="en-US" sz="2400" kern="1200" dirty="0"/>
        </a:p>
      </dsp:txBody>
      <dsp:txXfrm>
        <a:off x="67167" y="71704"/>
        <a:ext cx="9466862" cy="1241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EF4D1-1E13-48C5-AA5E-816BF01F1E38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D1B5D-9E2B-4094-AE2A-AC0C3E59B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1B5D-9E2B-4094-AE2A-AC0C3E59BB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7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2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9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2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4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8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8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4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2FcDdY2UV3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31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Intensive Outpatient Staff Training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Integrated Treatment Program for Adults with Co-occurring Substance Abuse and Mental Health Disorders </a:t>
            </a:r>
          </a:p>
        </p:txBody>
      </p:sp>
    </p:spTree>
    <p:extLst>
      <p:ext uri="{BB962C8B-B14F-4D97-AF65-F5344CB8AC3E}">
        <p14:creationId xmlns:p14="http://schemas.microsoft.com/office/powerpoint/2010/main" val="399098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Principles of Integrated Treatment for Co-occurring Disorders-Principle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2209" y="2840181"/>
            <a:ext cx="870758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Motivational interventions are used to treat consumers in all stages, especially in the persuasion    	Motivational interventions include motivational: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Interviewing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counseling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Treatment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Specific listening and counseling skills are used to help consumers who are demoralized or who are not ready to pursue abstinence.</a:t>
            </a:r>
          </a:p>
        </p:txBody>
      </p:sp>
    </p:spTree>
    <p:extLst>
      <p:ext uri="{BB962C8B-B14F-4D97-AF65-F5344CB8AC3E}">
        <p14:creationId xmlns:p14="http://schemas.microsoft.com/office/powerpoint/2010/main" val="222403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 Principles of Integrated Treatment for Co-occurring Disorders-Principle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209" y="2840181"/>
            <a:ext cx="870758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Motivational interventions are used to treat consumers in all stages, especially in the persuasion Motivational interventions include motivational: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Interviewing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counseling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Treatment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Specific listening and counseling skills are used to help consumers who are demoralized or who are not ready to pursue abstinence.</a:t>
            </a:r>
          </a:p>
        </p:txBody>
      </p:sp>
    </p:spTree>
    <p:extLst>
      <p:ext uri="{BB962C8B-B14F-4D97-AF65-F5344CB8AC3E}">
        <p14:creationId xmlns:p14="http://schemas.microsoft.com/office/powerpoint/2010/main" val="392160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 Principles of Integrated Treatment for Co-occurring Disorders-Principle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209" y="2840181"/>
            <a:ext cx="870758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Multiple formats are available for services, including individual, group, self-help, and family.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Consumers in the persuasion phase may benefit from motivational interventions and are recommended. Family support is beneficial when receiving information.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Group treatment can help consumers not feel alone.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Groups provide social support and network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This is helpful for relapse prevention.</a:t>
            </a:r>
          </a:p>
        </p:txBody>
      </p:sp>
    </p:spTree>
    <p:extLst>
      <p:ext uri="{BB962C8B-B14F-4D97-AF65-F5344CB8AC3E}">
        <p14:creationId xmlns:p14="http://schemas.microsoft.com/office/powerpoint/2010/main" val="6196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 Principles of Integrated Treatment for Co-occurring Disorders-Principle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209" y="2840181"/>
            <a:ext cx="870758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Medication services are integrated and coordinated with psychosocial information.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Prescribers should be integrated into the multidisciplinary treatment program.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Prescribers should work closely with other  members of the treatment team.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Psychiatric medications  should be prescribed with active substance abuse.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Potentially addictive medicines should be avoided. Offer medications that reduce addictive behavior. </a:t>
            </a:r>
          </a:p>
        </p:txBody>
      </p:sp>
    </p:spTree>
    <p:extLst>
      <p:ext uri="{BB962C8B-B14F-4D97-AF65-F5344CB8AC3E}">
        <p14:creationId xmlns:p14="http://schemas.microsoft.com/office/powerpoint/2010/main" val="99604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Oval 6"/>
          <p:cNvSpPr/>
          <p:nvPr/>
        </p:nvSpPr>
        <p:spPr>
          <a:xfrm>
            <a:off x="2923307" y="969817"/>
            <a:ext cx="5680365" cy="4502727"/>
          </a:xfrm>
          <a:prstGeom prst="ellipse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slide is a demonstration video  that summarizes the Basic  Elements and Practice Principles</a:t>
            </a:r>
          </a:p>
        </p:txBody>
      </p:sp>
    </p:spTree>
    <p:extLst>
      <p:ext uri="{BB962C8B-B14F-4D97-AF65-F5344CB8AC3E}">
        <p14:creationId xmlns:p14="http://schemas.microsoft.com/office/powerpoint/2010/main" val="115305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Demonstration Video</a:t>
            </a:r>
            <a:br>
              <a:rPr lang="en-US" dirty="0"/>
            </a:br>
            <a:r>
              <a:rPr lang="en-US" dirty="0"/>
              <a:t>Basic Elements and Practice Principles</a:t>
            </a:r>
          </a:p>
        </p:txBody>
      </p:sp>
      <p:pic>
        <p:nvPicPr>
          <p:cNvPr id="4" name="2FcDdY2UV3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583180"/>
            <a:ext cx="4572000" cy="3406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3D57C-90E5-45BC-90FA-D1C99D225874}"/>
              </a:ext>
            </a:extLst>
          </p:cNvPr>
          <p:cNvSpPr txBox="1"/>
          <p:nvPr/>
        </p:nvSpPr>
        <p:spPr>
          <a:xfrm rot="10800000" flipV="1">
            <a:off x="1565031" y="3072793"/>
            <a:ext cx="1688122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 on picture  to start video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D6121F1-637B-491A-BFB2-16A69C2B99D7}"/>
              </a:ext>
            </a:extLst>
          </p:cNvPr>
          <p:cNvSpPr/>
          <p:nvPr/>
        </p:nvSpPr>
        <p:spPr>
          <a:xfrm>
            <a:off x="2910253" y="3455356"/>
            <a:ext cx="685800" cy="26376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0957" y="766354"/>
            <a:ext cx="3354939" cy="5188730"/>
          </a:xfr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chemeClr val="accent1"/>
            </a:glow>
            <a:reflection blurRad="6350" stA="530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52055"/>
            <a:ext cx="4128656" cy="1031777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853" y="2148446"/>
            <a:ext cx="5167747" cy="347649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The  first Module reviewed the basic elements of Integrated Treatment for Co-Occurring Disorders.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Research has demonstrated its effectiveness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The next module provides integrated treatment specialists with specific knowledge and skills to assess and treat consumers with co-occurring disorders.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23451" y="766354"/>
            <a:ext cx="157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39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86" y="1013254"/>
            <a:ext cx="9549712" cy="4399005"/>
          </a:xfr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/>
              <a:t>Challenge Question One</a:t>
            </a:r>
          </a:p>
        </p:txBody>
      </p:sp>
    </p:spTree>
    <p:extLst>
      <p:ext uri="{BB962C8B-B14F-4D97-AF65-F5344CB8AC3E}">
        <p14:creationId xmlns:p14="http://schemas.microsoft.com/office/powerpoint/2010/main" val="181432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025" y="917625"/>
            <a:ext cx="7560858" cy="148971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Practitioners trained in the evidence based models and designated to provide integrated treatment to consumers with co-occurring disorders are called: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42616" y="3856603"/>
            <a:ext cx="2284394" cy="888575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Integrated Treatment Specialists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9039" y="3878570"/>
            <a:ext cx="2669117" cy="925587"/>
          </a:xfrm>
          <a:prstGeom prst="round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Mental Health Specialists.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85927" y="3868078"/>
            <a:ext cx="2237759" cy="965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Substance Abuse Specialists.</a:t>
            </a: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2867026" y="4859314"/>
            <a:ext cx="104002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635737" y="4905206"/>
            <a:ext cx="101171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152111" y="4941918"/>
            <a:ext cx="90539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7142" y="4300891"/>
            <a:ext cx="18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Subtitle 16"/>
          <p:cNvSpPr txBox="1">
            <a:spLocks noGrp="1"/>
          </p:cNvSpPr>
          <p:nvPr>
            <p:ph type="subTitle" idx="1"/>
          </p:nvPr>
        </p:nvSpPr>
        <p:spPr>
          <a:xfrm>
            <a:off x="1524000" y="320198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your answer below</a:t>
            </a:r>
          </a:p>
        </p:txBody>
      </p:sp>
      <p:sp>
        <p:nvSpPr>
          <p:cNvPr id="19" name="Subtitle 16"/>
          <p:cNvSpPr txBox="1">
            <a:spLocks/>
          </p:cNvSpPr>
          <p:nvPr/>
        </p:nvSpPr>
        <p:spPr>
          <a:xfrm>
            <a:off x="9377993" y="4164286"/>
            <a:ext cx="123499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42393" y="4300891"/>
            <a:ext cx="1289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402" r="24249" b="-4402"/>
          <a:stretch/>
        </p:blipFill>
        <p:spPr>
          <a:xfrm>
            <a:off x="474345" y="402336"/>
            <a:ext cx="1872665" cy="307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71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0" y="2478862"/>
            <a:ext cx="3619500" cy="26765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Congratulations you are correct! </a:t>
            </a: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11082528" y="6176963"/>
            <a:ext cx="780288" cy="4554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</p:spTree>
    <p:extLst>
      <p:ext uri="{BB962C8B-B14F-4D97-AF65-F5344CB8AC3E}">
        <p14:creationId xmlns:p14="http://schemas.microsoft.com/office/powerpoint/2010/main" val="65285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EVERYONE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designed for staff who will be working with  clients who suffer from Co-Occurring Disorders.</a:t>
            </a:r>
          </a:p>
          <a:p>
            <a:r>
              <a:rPr lang="en-US" dirty="0"/>
              <a:t>This program will be using the Integrated Dual Diagnosis Treatment Model (IDDT)</a:t>
            </a:r>
          </a:p>
          <a:p>
            <a:r>
              <a:rPr lang="en-US" dirty="0"/>
              <a:t>The course will be divided into 5 modules over a 5 week period.</a:t>
            </a:r>
          </a:p>
          <a:p>
            <a:r>
              <a:rPr lang="en-US" dirty="0"/>
              <a:t>You will cover one module each week.</a:t>
            </a:r>
          </a:p>
          <a:p>
            <a:r>
              <a:rPr lang="en-US" dirty="0"/>
              <a:t>We will use different instructional materials such as handouts, videos etc.</a:t>
            </a:r>
          </a:p>
        </p:txBody>
      </p:sp>
    </p:spTree>
    <p:extLst>
      <p:ext uri="{BB962C8B-B14F-4D97-AF65-F5344CB8AC3E}">
        <p14:creationId xmlns:p14="http://schemas.microsoft.com/office/powerpoint/2010/main" val="61983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7"/>
            <a:r>
              <a:rPr lang="en-US" sz="3600" dirty="0">
                <a:solidFill>
                  <a:srgbClr val="FF0000"/>
                </a:solidFill>
              </a:rPr>
              <a:t>Wrong Answer</a:t>
            </a:r>
          </a:p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3" algn="r"/>
            <a:r>
              <a:rPr lang="en-US" sz="1600" dirty="0">
                <a:solidFill>
                  <a:srgbClr val="FF0000"/>
                </a:solidFill>
              </a:rPr>
              <a:t>Mental health Specialists will work with the same team in order to provide coordinated care.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1158241" y="1978660"/>
            <a:ext cx="2403728" cy="2837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8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7042B5-FC7D-4811-A528-628D8D868918}"/>
              </a:ext>
            </a:extLst>
          </p:cNvPr>
          <p:cNvSpPr/>
          <p:nvPr/>
        </p:nvSpPr>
        <p:spPr>
          <a:xfrm>
            <a:off x="11082528" y="6176963"/>
            <a:ext cx="780288" cy="4554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1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7"/>
            <a:r>
              <a:rPr lang="en-US" sz="3600" dirty="0">
                <a:solidFill>
                  <a:srgbClr val="FF0000"/>
                </a:solidFill>
              </a:rPr>
              <a:t>Wrong Answer</a:t>
            </a:r>
          </a:p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lvl="3" algn="r"/>
            <a:endParaRPr lang="en-US" sz="1200" dirty="0">
              <a:solidFill>
                <a:srgbClr val="FF0000"/>
              </a:solidFill>
            </a:endParaRPr>
          </a:p>
          <a:p>
            <a:pPr marL="1371600" lvl="3" indent="0" algn="r">
              <a:buNone/>
            </a:pPr>
            <a:r>
              <a:rPr lang="en-US" sz="1600" dirty="0">
                <a:solidFill>
                  <a:srgbClr val="FF0000"/>
                </a:solidFill>
              </a:rPr>
              <a:t>Substance abuse Counselors will work with the same team in order to provide coordinated care.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838201" y="1978660"/>
            <a:ext cx="2307336" cy="2837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7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F64DB3E-D1BF-43B8-BB78-A151FC11109C}"/>
              </a:ext>
            </a:extLst>
          </p:cNvPr>
          <p:cNvSpPr/>
          <p:nvPr/>
        </p:nvSpPr>
        <p:spPr>
          <a:xfrm>
            <a:off x="11082528" y="6176963"/>
            <a:ext cx="780288" cy="4554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9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86" y="1013254"/>
            <a:ext cx="9549712" cy="4399005"/>
          </a:xfr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/>
              <a:t>Challenge Question Two</a:t>
            </a:r>
          </a:p>
        </p:txBody>
      </p:sp>
    </p:spTree>
    <p:extLst>
      <p:ext uri="{BB962C8B-B14F-4D97-AF65-F5344CB8AC3E}">
        <p14:creationId xmlns:p14="http://schemas.microsoft.com/office/powerpoint/2010/main" val="3317826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025" y="917625"/>
            <a:ext cx="7560858" cy="148971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dirty="0"/>
              <a:t>Integrated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co-occurring disorders is an evidence-based practice that has been found to be effective in the recovery process for consumers with co-occurring disorders. The goal of this practice is to: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41625" y="3748609"/>
            <a:ext cx="2489967" cy="110456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Support consumers in their recovery process.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1689" y="3718079"/>
            <a:ext cx="2669117" cy="110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Is strictly information for the consumer and not be shared with others.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3893" y="3626720"/>
            <a:ext cx="1796482" cy="1231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 emphasize treatment differences between consumers with substance use and  mental illness disorders.</a:t>
            </a: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126258" y="5004485"/>
            <a:ext cx="96836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962061" y="4975062"/>
            <a:ext cx="101171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6006" y="3779139"/>
            <a:ext cx="18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Subtitle 16"/>
          <p:cNvSpPr txBox="1">
            <a:spLocks noGrp="1"/>
          </p:cNvSpPr>
          <p:nvPr>
            <p:ph type="subTitle" idx="1"/>
          </p:nvPr>
        </p:nvSpPr>
        <p:spPr>
          <a:xfrm>
            <a:off x="1524000" y="320198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your answer below</a:t>
            </a:r>
          </a:p>
        </p:txBody>
      </p:sp>
      <p:sp>
        <p:nvSpPr>
          <p:cNvPr id="19" name="Subtitle 16"/>
          <p:cNvSpPr txBox="1">
            <a:spLocks/>
          </p:cNvSpPr>
          <p:nvPr/>
        </p:nvSpPr>
        <p:spPr>
          <a:xfrm>
            <a:off x="9376723" y="4192576"/>
            <a:ext cx="123499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42393" y="4300891"/>
            <a:ext cx="1289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402" r="24249" b="-4402"/>
          <a:stretch/>
        </p:blipFill>
        <p:spPr>
          <a:xfrm>
            <a:off x="474345" y="402336"/>
            <a:ext cx="1872665" cy="307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8366276" y="4975062"/>
            <a:ext cx="101171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816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0" y="2478862"/>
            <a:ext cx="3619500" cy="26765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Congratulations you are correct!</a:t>
            </a: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11150600" y="6299200"/>
            <a:ext cx="712216" cy="4599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</p:spTree>
    <p:extLst>
      <p:ext uri="{BB962C8B-B14F-4D97-AF65-F5344CB8AC3E}">
        <p14:creationId xmlns:p14="http://schemas.microsoft.com/office/powerpoint/2010/main" val="209688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Answer     This is not the answer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428625" y="2524124"/>
            <a:ext cx="3095625" cy="3255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7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1376C88-EECB-45FA-BAC8-30FB8454E3B0}"/>
              </a:ext>
            </a:extLst>
          </p:cNvPr>
          <p:cNvSpPr/>
          <p:nvPr/>
        </p:nvSpPr>
        <p:spPr>
          <a:xfrm>
            <a:off x="11150600" y="6299200"/>
            <a:ext cx="712216" cy="4599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Answer This is not correct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1060704" y="2645664"/>
            <a:ext cx="2371563" cy="313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7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21BA5-402C-4795-92BC-85CC186B0B82}"/>
              </a:ext>
            </a:extLst>
          </p:cNvPr>
          <p:cNvSpPr/>
          <p:nvPr/>
        </p:nvSpPr>
        <p:spPr>
          <a:xfrm>
            <a:off x="11150600" y="6299200"/>
            <a:ext cx="712216" cy="4599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86" y="1013254"/>
            <a:ext cx="9549712" cy="4399005"/>
          </a:xfr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/>
              <a:t>Challenge Question Three</a:t>
            </a:r>
          </a:p>
        </p:txBody>
      </p:sp>
    </p:spTree>
    <p:extLst>
      <p:ext uri="{BB962C8B-B14F-4D97-AF65-F5344CB8AC3E}">
        <p14:creationId xmlns:p14="http://schemas.microsoft.com/office/powerpoint/2010/main" val="415397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025" y="917625"/>
            <a:ext cx="7560858" cy="148971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Consumers recovering from substance use and mental illness disorders go through 4 stages of treatment. And they are: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73569" y="3666360"/>
            <a:ext cx="2439214" cy="1125414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Engagement, persuasion, active treatment, relapse prevention	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65505" y="3666360"/>
            <a:ext cx="2531331" cy="112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Engagement, persistence, active treatment, relapse prevention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49558" y="3666360"/>
            <a:ext cx="1863218" cy="118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Engagement, persuasion, in-active treatment and prevention</a:t>
            </a: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2969933" y="4978896"/>
            <a:ext cx="104002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615354" y="4978896"/>
            <a:ext cx="113399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 action="ppaction://hlinksldjump"/>
              </a:rPr>
              <a:t>1</a:t>
            </a:r>
            <a:r>
              <a:rPr lang="en-US" dirty="0"/>
              <a:t>B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8146410" y="4978896"/>
            <a:ext cx="90539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7142" y="4300891"/>
            <a:ext cx="18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Subtitle 16"/>
          <p:cNvSpPr txBox="1">
            <a:spLocks noGrp="1"/>
          </p:cNvSpPr>
          <p:nvPr>
            <p:ph type="subTitle" idx="1"/>
          </p:nvPr>
        </p:nvSpPr>
        <p:spPr>
          <a:xfrm>
            <a:off x="1524000" y="320198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your answer below</a:t>
            </a:r>
          </a:p>
        </p:txBody>
      </p:sp>
      <p:sp>
        <p:nvSpPr>
          <p:cNvPr id="19" name="Subtitle 16"/>
          <p:cNvSpPr txBox="1">
            <a:spLocks/>
          </p:cNvSpPr>
          <p:nvPr/>
        </p:nvSpPr>
        <p:spPr>
          <a:xfrm>
            <a:off x="9377993" y="4164286"/>
            <a:ext cx="123499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42393" y="4300891"/>
            <a:ext cx="1289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402" r="24249" b="-4402"/>
          <a:stretch/>
        </p:blipFill>
        <p:spPr>
          <a:xfrm>
            <a:off x="474345" y="402336"/>
            <a:ext cx="1872665" cy="307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916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0" y="2478862"/>
            <a:ext cx="3619500" cy="26765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Congratulations you are correct!</a:t>
            </a: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11082528" y="6176963"/>
            <a:ext cx="780288" cy="4554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</p:spTree>
    <p:extLst>
      <p:ext uri="{BB962C8B-B14F-4D97-AF65-F5344CB8AC3E}">
        <p14:creationId xmlns:p14="http://schemas.microsoft.com/office/powerpoint/2010/main" val="256202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0957" y="766354"/>
            <a:ext cx="3354939" cy="5188730"/>
          </a:xfr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chemeClr val="accent1"/>
            </a:glow>
            <a:reflection blurRad="6350" stA="530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52055"/>
            <a:ext cx="4128656" cy="1031777"/>
          </a:xfrm>
        </p:spPr>
        <p:txBody>
          <a:bodyPr/>
          <a:lstStyle/>
          <a:p>
            <a:r>
              <a:rPr lang="en-US" dirty="0"/>
              <a:t>Module Topics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759" y="2259282"/>
            <a:ext cx="5167747" cy="205294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/>
              <a:t>Basic Elements and Practice Principles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Practical Knowledge of Common Substances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Stages of treatment and Core Processes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Practical skills for Integrated Treatment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Service Formats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3451" y="766354"/>
            <a:ext cx="157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514977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Answer     This is not one of the stages.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743712" y="2524124"/>
            <a:ext cx="2780538" cy="3255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7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564D2D8-D3D9-4663-A483-ED4718F3D819}"/>
              </a:ext>
            </a:extLst>
          </p:cNvPr>
          <p:cNvSpPr/>
          <p:nvPr/>
        </p:nvSpPr>
        <p:spPr>
          <a:xfrm>
            <a:off x="11082528" y="6176963"/>
            <a:ext cx="780288" cy="4554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1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Answer  In-active treatment is not one of the stages.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1060704" y="2645664"/>
            <a:ext cx="2371563" cy="313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6336" y="6258751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7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183267B-4D93-4343-BD56-6A58C976E463}"/>
              </a:ext>
            </a:extLst>
          </p:cNvPr>
          <p:cNvSpPr/>
          <p:nvPr/>
        </p:nvSpPr>
        <p:spPr>
          <a:xfrm>
            <a:off x="11082528" y="6176963"/>
            <a:ext cx="780288" cy="4554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9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86" y="1013254"/>
            <a:ext cx="9549712" cy="4399005"/>
          </a:xfr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/>
              <a:t>Challenge Question Four</a:t>
            </a:r>
          </a:p>
        </p:txBody>
      </p:sp>
    </p:spTree>
    <p:extLst>
      <p:ext uri="{BB962C8B-B14F-4D97-AF65-F5344CB8AC3E}">
        <p14:creationId xmlns:p14="http://schemas.microsoft.com/office/powerpoint/2010/main" val="4133956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025" y="917625"/>
            <a:ext cx="7560858" cy="148971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Motivational intervention are used to treat consumers in all stages but especially in what stage?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7015" y="4055955"/>
            <a:ext cx="2638426" cy="797399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Engagement stage	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46891" y="4064356"/>
            <a:ext cx="2455172" cy="788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Relapse prevention stage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13513" y="4064356"/>
            <a:ext cx="1846302" cy="85080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Persuasion stage</a:t>
            </a: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2969933" y="4915159"/>
            <a:ext cx="104002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 action="ppaction://hlinksldjump"/>
              </a:rPr>
              <a:t>A</a:t>
            </a:r>
            <a:r>
              <a:rPr lang="en-US" dirty="0"/>
              <a:t>A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835267" y="4996113"/>
            <a:ext cx="101171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303741" y="4996113"/>
            <a:ext cx="86584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7142" y="4300891"/>
            <a:ext cx="18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Subtitle 16"/>
          <p:cNvSpPr txBox="1">
            <a:spLocks noGrp="1"/>
          </p:cNvSpPr>
          <p:nvPr>
            <p:ph type="subTitle" idx="1"/>
          </p:nvPr>
        </p:nvSpPr>
        <p:spPr>
          <a:xfrm>
            <a:off x="1524000" y="320198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your answer below</a:t>
            </a:r>
          </a:p>
        </p:txBody>
      </p:sp>
      <p:sp>
        <p:nvSpPr>
          <p:cNvPr id="19" name="Subtitle 16"/>
          <p:cNvSpPr txBox="1">
            <a:spLocks/>
          </p:cNvSpPr>
          <p:nvPr/>
        </p:nvSpPr>
        <p:spPr>
          <a:xfrm>
            <a:off x="9377993" y="4164286"/>
            <a:ext cx="123499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42393" y="4300891"/>
            <a:ext cx="1289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402" r="24249" b="-4402"/>
          <a:stretch/>
        </p:blipFill>
        <p:spPr>
          <a:xfrm>
            <a:off x="474345" y="402336"/>
            <a:ext cx="1872665" cy="307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99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0" y="2478862"/>
            <a:ext cx="3619500" cy="26765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9546449" cy="3397006"/>
          </a:xfrm>
        </p:spPr>
        <p:txBody>
          <a:bodyPr>
            <a:normAutofit/>
          </a:bodyPr>
          <a:lstStyle/>
          <a:p>
            <a:r>
              <a:rPr lang="en-US" sz="3600" dirty="0"/>
              <a:t>Congratulations you are correct!</a:t>
            </a:r>
          </a:p>
        </p:txBody>
      </p:sp>
      <p:sp>
        <p:nvSpPr>
          <p:cNvPr id="7" name="Action Button: Forward or Next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C3FBB40-412F-48B1-B6D6-BE8AD794BBEB}"/>
              </a:ext>
            </a:extLst>
          </p:cNvPr>
          <p:cNvSpPr/>
          <p:nvPr/>
        </p:nvSpPr>
        <p:spPr>
          <a:xfrm>
            <a:off x="10070592" y="5461128"/>
            <a:ext cx="780288" cy="390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305A-B204-42BE-8B84-FCC0F4CE09E5}"/>
              </a:ext>
            </a:extLst>
          </p:cNvPr>
          <p:cNvSpPr txBox="1"/>
          <p:nvPr/>
        </p:nvSpPr>
        <p:spPr>
          <a:xfrm>
            <a:off x="8734096" y="5553461"/>
            <a:ext cx="11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293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921873" cy="3497027"/>
          </a:xfrm>
        </p:spPr>
        <p:txBody>
          <a:bodyPr/>
          <a:lstStyle/>
          <a:p>
            <a:r>
              <a:rPr lang="en-US" dirty="0"/>
              <a:t>Wrong Answer     This is not correct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974726" y="3809999"/>
            <a:ext cx="2632074" cy="2002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3794" y="5604484"/>
            <a:ext cx="128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7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6A387E-D1C5-443E-B2A2-6F007C17BAC2}"/>
              </a:ext>
            </a:extLst>
          </p:cNvPr>
          <p:cNvSpPr/>
          <p:nvPr/>
        </p:nvSpPr>
        <p:spPr>
          <a:xfrm>
            <a:off x="10407135" y="5565757"/>
            <a:ext cx="780288" cy="390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92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8067"/>
            <a:ext cx="9733842" cy="3267801"/>
          </a:xfrm>
        </p:spPr>
        <p:txBody>
          <a:bodyPr/>
          <a:lstStyle/>
          <a:p>
            <a:r>
              <a:rPr lang="en-US" dirty="0"/>
              <a:t>Wrong </a:t>
            </a:r>
            <a:r>
              <a:rPr lang="en-US" dirty="0" err="1"/>
              <a:t>Answe</a:t>
            </a:r>
            <a:r>
              <a:rPr lang="en-US" sz="3200" dirty="0" err="1"/>
              <a:t>This</a:t>
            </a:r>
            <a:r>
              <a:rPr lang="en-US" sz="3200" dirty="0"/>
              <a:t> is the wrong answer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2400" r="9005" b="6405"/>
          <a:stretch/>
        </p:blipFill>
        <p:spPr>
          <a:xfrm>
            <a:off x="1060704" y="2645664"/>
            <a:ext cx="2371563" cy="313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0330" y="5598869"/>
            <a:ext cx="1304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 To Next Slide</a:t>
            </a:r>
          </a:p>
        </p:txBody>
      </p:sp>
      <p:sp>
        <p:nvSpPr>
          <p:cNvPr id="8" name="Action Button: Forward or Nex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EC9EC16-AF43-4FF0-8609-3F3721E8E376}"/>
              </a:ext>
            </a:extLst>
          </p:cNvPr>
          <p:cNvSpPr/>
          <p:nvPr/>
        </p:nvSpPr>
        <p:spPr>
          <a:xfrm>
            <a:off x="10070592" y="5461128"/>
            <a:ext cx="780288" cy="390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6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575753-0F1B-4DD6-BD34-6254900AB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043270"/>
              </p:ext>
            </p:extLst>
          </p:nvPr>
        </p:nvGraphicFramePr>
        <p:xfrm>
          <a:off x="1295405" y="1020690"/>
          <a:ext cx="9601196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A06EBB-1E38-4EF9-BB71-CE5BA9D65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639523"/>
              </p:ext>
            </p:extLst>
          </p:nvPr>
        </p:nvGraphicFramePr>
        <p:xfrm>
          <a:off x="1295406" y="2694432"/>
          <a:ext cx="9601198" cy="29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812">
                  <a:extLst>
                    <a:ext uri="{9D8B030D-6E8A-4147-A177-3AD203B41FA5}">
                      <a16:colId xmlns:a16="http://schemas.microsoft.com/office/drawing/2014/main" val="939630268"/>
                    </a:ext>
                  </a:extLst>
                </a:gridCol>
                <a:gridCol w="2940282">
                  <a:extLst>
                    <a:ext uri="{9D8B030D-6E8A-4147-A177-3AD203B41FA5}">
                      <a16:colId xmlns:a16="http://schemas.microsoft.com/office/drawing/2014/main" val="3772542648"/>
                    </a:ext>
                  </a:extLst>
                </a:gridCol>
                <a:gridCol w="3027104">
                  <a:extLst>
                    <a:ext uri="{9D8B030D-6E8A-4147-A177-3AD203B41FA5}">
                      <a16:colId xmlns:a16="http://schemas.microsoft.com/office/drawing/2014/main" val="2488275433"/>
                    </a:ext>
                  </a:extLst>
                </a:gridCol>
              </a:tblGrid>
              <a:tr h="82220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CORRECT RESPONSES  for </a:t>
                      </a:r>
                      <a:r>
                        <a:rPr lang="en-US" sz="1400" i="1" dirty="0"/>
                        <a:t>FOUR QUESTIONS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15525"/>
                  </a:ext>
                </a:extLst>
              </a:tr>
              <a:tr h="587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CC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  <a:r>
                        <a:rPr lang="en-US" sz="2400" b="1" dirty="0"/>
                        <a:t>!!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08175"/>
                  </a:ext>
                </a:extLst>
              </a:tr>
              <a:tr h="4698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CC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Passing)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33694"/>
                  </a:ext>
                </a:extLst>
              </a:tr>
              <a:tr h="4698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CC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(Failing)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55362"/>
                  </a:ext>
                </a:extLst>
              </a:tr>
              <a:tr h="62977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CC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Please </a:t>
                      </a:r>
                      <a:r>
                        <a:rPr lang="en-US" i="1" u="sng" dirty="0"/>
                        <a:t>review </a:t>
                      </a:r>
                      <a:r>
                        <a:rPr lang="en-US" dirty="0"/>
                        <a:t>the content before continuing to the next module.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062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D1FEB2-F52D-4691-B687-E7451721E04F}"/>
              </a:ext>
            </a:extLst>
          </p:cNvPr>
          <p:cNvSpPr txBox="1"/>
          <p:nvPr/>
        </p:nvSpPr>
        <p:spPr>
          <a:xfrm>
            <a:off x="10137422" y="5683654"/>
            <a:ext cx="1151467" cy="523220"/>
          </a:xfrm>
          <a:prstGeom prst="rect">
            <a:avLst/>
          </a:prstGeom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3069026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338" y="1055077"/>
            <a:ext cx="7561385" cy="2209801"/>
          </a:xfrm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/>
          <a:lstStyle/>
          <a:p>
            <a:r>
              <a:rPr lang="en-US" i="1" dirty="0"/>
              <a:t>Congratulations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454769"/>
            <a:ext cx="9592732" cy="142109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i="1" dirty="0"/>
              <a:t>You have completed Module One</a:t>
            </a:r>
          </a:p>
        </p:txBody>
      </p:sp>
    </p:spTree>
    <p:extLst>
      <p:ext uri="{BB962C8B-B14F-4D97-AF65-F5344CB8AC3E}">
        <p14:creationId xmlns:p14="http://schemas.microsoft.com/office/powerpoint/2010/main" val="347621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853" y="2720232"/>
            <a:ext cx="29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Discussions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0" t="-9426" r="17540" b="19882"/>
          <a:stretch/>
        </p:blipFill>
        <p:spPr>
          <a:xfrm>
            <a:off x="2002598" y="3302121"/>
            <a:ext cx="7335365" cy="2599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21782" y="2854036"/>
            <a:ext cx="2646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61" y="2743200"/>
            <a:ext cx="362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 and Receiving Feedback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9389" y="2743200"/>
            <a:ext cx="286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Materials and Exercises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65564" y="2480147"/>
            <a:ext cx="1482436" cy="717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Exercises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4359" y="3198075"/>
            <a:ext cx="500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 your Integrated Treatment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0507" y="2551744"/>
            <a:ext cx="50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Explore the benefits of Integrated Treatment of Co-occurring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0507" y="4294908"/>
            <a:ext cx="50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Treatment Fidelity 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0507" y="4604448"/>
            <a:ext cx="50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Organization Index (GOI)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359" y="5013204"/>
            <a:ext cx="50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 Measures used by the Step-By-Step Program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65564" y="3923436"/>
            <a:ext cx="1385454" cy="717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Handouts</a:t>
            </a:r>
          </a:p>
        </p:txBody>
      </p:sp>
    </p:spTree>
    <p:extLst>
      <p:ext uri="{BB962C8B-B14F-4D97-AF65-F5344CB8AC3E}">
        <p14:creationId xmlns:p14="http://schemas.microsoft.com/office/powerpoint/2010/main" val="168958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Principles of Integrated Treatment for Co-occurring Disorders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2689" y="2299854"/>
            <a:ext cx="8707582" cy="341632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Mental Health and Substance abuse treatment are integrated to meet the needs of people with co-occurring disorders.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Integrated treatment specialists are trained to treat both substance use disorders and serious mental illness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Co-occurring disorders are treated in a stage wise fashion with different services provided at different stages.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Motivational interventions are used to treat consumers in all stages, but especially in the persuasion stage.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Substance abuse counseling, using a cognitive behavioral approach, is used to treat consumers in the active treatment and relapse prevention phase.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Multiple forms for services are available, including individual, group, self-help, and family.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Medication services are integrated and coordinated with psychosocial services.</a:t>
            </a:r>
          </a:p>
        </p:txBody>
      </p:sp>
    </p:spTree>
    <p:extLst>
      <p:ext uri="{BB962C8B-B14F-4D97-AF65-F5344CB8AC3E}">
        <p14:creationId xmlns:p14="http://schemas.microsoft.com/office/powerpoint/2010/main" val="154919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Principles of Integrated Treatment for Co-occurring Disorders- Principle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365" y="2634342"/>
            <a:ext cx="7716979" cy="1754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Mental Health and Substance abuse treatment are integrated to meet the needs of people with co-occurring disorders.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Up to 50% of people with the most serious mental problems have co-occurring disorders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Most receive treatment for one or the other from different agencies---if they receive treatment at all.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7354249"/>
              </p:ext>
            </p:extLst>
          </p:nvPr>
        </p:nvGraphicFramePr>
        <p:xfrm>
          <a:off x="356757" y="3809999"/>
          <a:ext cx="1877289" cy="191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07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Principles of Integrated Treatment for Co-occurring Disorders-Principle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2209" y="2840181"/>
            <a:ext cx="870758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Integrated treatment specialists are trained to treat both substance use disorders and serious mental illness. They must: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 Be trained in psychopathology, assessment, and treatment strategies for both mental heath and substance abuse.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Understand the terminology and language used for substance abuse disorders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They need to learn more about substances that are abused by consumers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/>
              <a:t>How these substances affect people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/>
              <a:t>Short and long tem effects of abuse and dependence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2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43346"/>
            <a:ext cx="9601196" cy="1842654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Principles of Integrated Treatment for Co-occurring Disorders-Principle 3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1763" y="2576945"/>
            <a:ext cx="8707582" cy="2031325"/>
          </a:xfrm>
          <a:prstGeom prst="rect">
            <a:avLst/>
          </a:prstGeom>
          <a:gradFill>
            <a:gsLst>
              <a:gs pos="16000">
                <a:schemeClr val="accent1">
                  <a:tint val="60000"/>
                  <a:lumMod val="110000"/>
                </a:schemeClr>
              </a:gs>
              <a:gs pos="74000">
                <a:schemeClr val="accent1">
                  <a:tint val="8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Co-occurring disorders are treated in a stage-wise fashion with different services provided at different phases.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four stages of treatment are: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Engagement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Persuasion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Active treatment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Relapse treatment</a:t>
            </a:r>
          </a:p>
        </p:txBody>
      </p:sp>
    </p:spTree>
    <p:extLst>
      <p:ext uri="{BB962C8B-B14F-4D97-AF65-F5344CB8AC3E}">
        <p14:creationId xmlns:p14="http://schemas.microsoft.com/office/powerpoint/2010/main" val="189325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1030</TotalTime>
  <Words>1180</Words>
  <Application>Microsoft Office PowerPoint</Application>
  <PresentationFormat>Widescreen</PresentationFormat>
  <Paragraphs>189</Paragraphs>
  <Slides>38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Arial</vt:lpstr>
      <vt:lpstr>Calibri</vt:lpstr>
      <vt:lpstr>Garamond</vt:lpstr>
      <vt:lpstr>Times New Roman</vt:lpstr>
      <vt:lpstr>Wingdings</vt:lpstr>
      <vt:lpstr>Organic</vt:lpstr>
      <vt:lpstr>Intensive Outpatient Staff Training Program</vt:lpstr>
      <vt:lpstr>WELCOME EVERYONE Overview</vt:lpstr>
      <vt:lpstr>Module Topics </vt:lpstr>
      <vt:lpstr>Learning Activities</vt:lpstr>
      <vt:lpstr>Materials and Exercises</vt:lpstr>
      <vt:lpstr>Practice Principles of Integrated Treatment for Co-occurring Disorders</vt:lpstr>
      <vt:lpstr>Practice Principles of Integrated Treatment for Co-occurring Disorders- Principle 1</vt:lpstr>
      <vt:lpstr>Practice Principles of Integrated Treatment for Co-occurring Disorders-Principle 2</vt:lpstr>
      <vt:lpstr>Practice Principles of Integrated Treatment for Co-occurring Disorders-Principle 3 </vt:lpstr>
      <vt:lpstr>Practice Principles of Integrated Treatment for Co-occurring Disorders-Principle 4</vt:lpstr>
      <vt:lpstr>PowerPoint Presentation</vt:lpstr>
      <vt:lpstr>PowerPoint Presentation</vt:lpstr>
      <vt:lpstr>PowerPoint Presentation</vt:lpstr>
      <vt:lpstr>PowerPoint Presentation</vt:lpstr>
      <vt:lpstr>Demonstration Video Basic Elements and Practice Principles</vt:lpstr>
      <vt:lpstr>Summary </vt:lpstr>
      <vt:lpstr>Challenge Question One</vt:lpstr>
      <vt:lpstr>Practitioners trained in the evidence based models and designated to provide integrated treatment to consumers with co-occurring disorders are called: </vt:lpstr>
      <vt:lpstr>1A</vt:lpstr>
      <vt:lpstr>1B</vt:lpstr>
      <vt:lpstr>1C</vt:lpstr>
      <vt:lpstr>Challenge Question Two</vt:lpstr>
      <vt:lpstr>Integrated treatment for co-occurring disorders is an evidence-based practice that has been found to be effective in the recovery process for consumers with co-occurring disorders. The goal of this practice is to: </vt:lpstr>
      <vt:lpstr>1A</vt:lpstr>
      <vt:lpstr>1B</vt:lpstr>
      <vt:lpstr>1C</vt:lpstr>
      <vt:lpstr>Challenge Question Three</vt:lpstr>
      <vt:lpstr>Consumers recovering from substance use and mental illness disorders go through 4 stages of treatment. And they are: </vt:lpstr>
      <vt:lpstr>1A</vt:lpstr>
      <vt:lpstr>1B</vt:lpstr>
      <vt:lpstr>1C</vt:lpstr>
      <vt:lpstr>Challenge Question Four</vt:lpstr>
      <vt:lpstr>Motivational intervention are used to treat consumers in all stages but especially in what stage?</vt:lpstr>
      <vt:lpstr>1A</vt:lpstr>
      <vt:lpstr>1B</vt:lpstr>
      <vt:lpstr>1C</vt:lpstr>
      <vt:lpstr>PowerPoint Presentation</vt:lpstr>
      <vt:lpstr>Congratulations</vt:lpstr>
      <vt:lpstr>Module OneCustom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Outpatient Staff Training Program</dc:title>
  <dc:creator>Janice Penn</dc:creator>
  <cp:lastModifiedBy>Janice Penn</cp:lastModifiedBy>
  <cp:revision>67</cp:revision>
  <dcterms:created xsi:type="dcterms:W3CDTF">2016-03-06T02:35:39Z</dcterms:created>
  <dcterms:modified xsi:type="dcterms:W3CDTF">2018-02-17T20:51:41Z</dcterms:modified>
</cp:coreProperties>
</file>